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Alata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nva Sans 1" panose="020B0604020202020204" charset="0"/>
      <p:regular r:id="rId22"/>
    </p:embeddedFont>
    <p:embeddedFont>
      <p:font typeface="Canva Sans 1 Italics" panose="020B0604020202020204" charset="0"/>
      <p:regular r:id="rId23"/>
    </p:embeddedFont>
    <p:embeddedFont>
      <p:font typeface="Canva Sans 2" panose="020B0604020202020204" charset="0"/>
      <p:regular r:id="rId24"/>
    </p:embeddedFont>
    <p:embeddedFont>
      <p:font typeface="Canva Sans 2 Bold" panose="020B0604020202020204" charset="0"/>
      <p:regular r:id="rId25"/>
    </p:embeddedFont>
    <p:embeddedFont>
      <p:font typeface="Canva Sans 2 Medium" panose="020B0604020202020204" charset="0"/>
      <p:regular r:id="rId26"/>
    </p:embeddedFont>
    <p:embeddedFont>
      <p:font typeface="Garet Light" panose="020B0604020202020204" charset="0"/>
      <p:regular r:id="rId27"/>
    </p:embeddedFont>
    <p:embeddedFont>
      <p:font typeface="Glacial Indifference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67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pn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png>
</file>

<file path=ppt/media/image50.sv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0.svg"/><Relationship Id="rId7" Type="http://schemas.openxmlformats.org/officeDocument/2006/relationships/image" Target="../media/image54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5.jpeg"/><Relationship Id="rId5" Type="http://schemas.openxmlformats.org/officeDocument/2006/relationships/image" Target="../media/image19.svg"/><Relationship Id="rId10" Type="http://schemas.openxmlformats.org/officeDocument/2006/relationships/image" Target="../media/image24.jpe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7.svg"/><Relationship Id="rId7" Type="http://schemas.openxmlformats.org/officeDocument/2006/relationships/image" Target="../media/image2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Relationship Id="rId9" Type="http://schemas.openxmlformats.org/officeDocument/2006/relationships/image" Target="../media/image3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sv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sv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1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598333" y="-1944177"/>
            <a:ext cx="14034670" cy="4771788"/>
          </a:xfrm>
          <a:custGeom>
            <a:avLst/>
            <a:gdLst/>
            <a:ahLst/>
            <a:cxnLst/>
            <a:rect l="l" t="t" r="r" b="b"/>
            <a:pathLst>
              <a:path w="14034670" h="4771788">
                <a:moveTo>
                  <a:pt x="0" y="0"/>
                </a:moveTo>
                <a:lnTo>
                  <a:pt x="14034670" y="0"/>
                </a:lnTo>
                <a:lnTo>
                  <a:pt x="14034670" y="4771788"/>
                </a:lnTo>
                <a:lnTo>
                  <a:pt x="0" y="47717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>
            <a:off x="-5384350" y="2773216"/>
            <a:ext cx="11102518" cy="10977615"/>
          </a:xfrm>
          <a:custGeom>
            <a:avLst/>
            <a:gdLst/>
            <a:ahLst/>
            <a:cxnLst/>
            <a:rect l="l" t="t" r="r" b="b"/>
            <a:pathLst>
              <a:path w="11102518" h="10977615">
                <a:moveTo>
                  <a:pt x="0" y="0"/>
                </a:moveTo>
                <a:lnTo>
                  <a:pt x="11102518" y="0"/>
                </a:lnTo>
                <a:lnTo>
                  <a:pt x="11102518" y="10977615"/>
                </a:lnTo>
                <a:lnTo>
                  <a:pt x="0" y="109776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4" name="Group 4"/>
          <p:cNvGrpSpPr/>
          <p:nvPr/>
        </p:nvGrpSpPr>
        <p:grpSpPr>
          <a:xfrm>
            <a:off x="1149705" y="3368058"/>
            <a:ext cx="47625" cy="3802747"/>
            <a:chOff x="0" y="0"/>
            <a:chExt cx="12543" cy="100154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543" cy="1001547"/>
            </a:xfrm>
            <a:custGeom>
              <a:avLst/>
              <a:gdLst/>
              <a:ahLst/>
              <a:cxnLst/>
              <a:rect l="l" t="t" r="r" b="b"/>
              <a:pathLst>
                <a:path w="12543" h="1001547">
                  <a:moveTo>
                    <a:pt x="0" y="0"/>
                  </a:moveTo>
                  <a:lnTo>
                    <a:pt x="12543" y="0"/>
                  </a:lnTo>
                  <a:lnTo>
                    <a:pt x="12543" y="1001547"/>
                  </a:lnTo>
                  <a:lnTo>
                    <a:pt x="0" y="100154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543" cy="10396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416336" y="3253758"/>
            <a:ext cx="10241495" cy="962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40"/>
              </a:lnSpc>
              <a:spcBef>
                <a:spcPct val="0"/>
              </a:spcBef>
            </a:pPr>
            <a:r>
              <a:rPr lang="en-US" sz="5600" spc="604">
                <a:solidFill>
                  <a:srgbClr val="FFFFFF"/>
                </a:solidFill>
                <a:latin typeface="Alata"/>
              </a:rPr>
              <a:t>TETRAHEDRAL ELEMENT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16336" y="4209673"/>
            <a:ext cx="9262646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39"/>
              </a:lnSpc>
              <a:spcBef>
                <a:spcPct val="0"/>
              </a:spcBef>
            </a:pPr>
            <a:r>
              <a:rPr lang="en-US" sz="9600" spc="1036">
                <a:solidFill>
                  <a:srgbClr val="FFFFFF"/>
                </a:solidFill>
                <a:latin typeface="Alata"/>
              </a:rPr>
              <a:t>MUTO FRAME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83502" y="5975608"/>
            <a:ext cx="9866662" cy="1259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60"/>
              </a:lnSpc>
              <a:spcBef>
                <a:spcPct val="0"/>
              </a:spcBef>
            </a:pPr>
            <a:r>
              <a:rPr lang="en-US" sz="3686" spc="398">
                <a:solidFill>
                  <a:srgbClr val="FFFFFF"/>
                </a:solidFill>
                <a:latin typeface="Alata"/>
              </a:rPr>
              <a:t>Monotonic load of 4% at the top of the frame</a:t>
            </a:r>
          </a:p>
        </p:txBody>
      </p:sp>
      <p:sp>
        <p:nvSpPr>
          <p:cNvPr id="10" name="Freeform 10"/>
          <p:cNvSpPr/>
          <p:nvPr/>
        </p:nvSpPr>
        <p:spPr>
          <a:xfrm>
            <a:off x="2149772" y="220858"/>
            <a:ext cx="13988455" cy="9845283"/>
          </a:xfrm>
          <a:custGeom>
            <a:avLst/>
            <a:gdLst/>
            <a:ahLst/>
            <a:cxnLst/>
            <a:rect l="l" t="t" r="r" b="b"/>
            <a:pathLst>
              <a:path w="13988455" h="9845283">
                <a:moveTo>
                  <a:pt x="0" y="0"/>
                </a:moveTo>
                <a:lnTo>
                  <a:pt x="13988456" y="0"/>
                </a:lnTo>
                <a:lnTo>
                  <a:pt x="13988456" y="9845284"/>
                </a:lnTo>
                <a:lnTo>
                  <a:pt x="0" y="984528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6000"/>
            </a:blip>
            <a:stretch>
              <a:fillRect l="-992" t="-4622" r="-64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173517" y="2357028"/>
            <a:ext cx="3934780" cy="830055"/>
          </a:xfrm>
          <a:custGeom>
            <a:avLst/>
            <a:gdLst/>
            <a:ahLst/>
            <a:cxnLst/>
            <a:rect l="l" t="t" r="r" b="b"/>
            <a:pathLst>
              <a:path w="3934780" h="830055">
                <a:moveTo>
                  <a:pt x="0" y="0"/>
                </a:moveTo>
                <a:lnTo>
                  <a:pt x="3934780" y="0"/>
                </a:lnTo>
                <a:lnTo>
                  <a:pt x="3934780" y="830055"/>
                </a:lnTo>
                <a:lnTo>
                  <a:pt x="0" y="83005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03" y="-210629"/>
            <a:ext cx="18288000" cy="10287000"/>
            <a:chOff x="0" y="0"/>
            <a:chExt cx="481659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2211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2779131" y="6221596"/>
            <a:ext cx="9212958" cy="9109312"/>
          </a:xfrm>
          <a:custGeom>
            <a:avLst/>
            <a:gdLst/>
            <a:ahLst/>
            <a:cxnLst/>
            <a:rect l="l" t="t" r="r" b="b"/>
            <a:pathLst>
              <a:path w="9212958" h="9109312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6" name="Group 6"/>
          <p:cNvGrpSpPr/>
          <p:nvPr/>
        </p:nvGrpSpPr>
        <p:grpSpPr>
          <a:xfrm>
            <a:off x="201227" y="1580381"/>
            <a:ext cx="47625" cy="1649490"/>
            <a:chOff x="0" y="0"/>
            <a:chExt cx="12543" cy="4344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43" cy="434434"/>
            </a:xfrm>
            <a:custGeom>
              <a:avLst/>
              <a:gdLst/>
              <a:ahLst/>
              <a:cxnLst/>
              <a:rect l="l" t="t" r="r" b="b"/>
              <a:pathLst>
                <a:path w="12543" h="434434">
                  <a:moveTo>
                    <a:pt x="0" y="0"/>
                  </a:moveTo>
                  <a:lnTo>
                    <a:pt x="12543" y="0"/>
                  </a:lnTo>
                  <a:lnTo>
                    <a:pt x="12543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543" cy="4725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8631" y="4318755"/>
            <a:ext cx="47625" cy="1649490"/>
            <a:chOff x="0" y="0"/>
            <a:chExt cx="12543" cy="4344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43" cy="434434"/>
            </a:xfrm>
            <a:custGeom>
              <a:avLst/>
              <a:gdLst/>
              <a:ahLst/>
              <a:cxnLst/>
              <a:rect l="l" t="t" r="r" b="b"/>
              <a:pathLst>
                <a:path w="12543" h="434434">
                  <a:moveTo>
                    <a:pt x="0" y="0"/>
                  </a:moveTo>
                  <a:lnTo>
                    <a:pt x="12543" y="0"/>
                  </a:lnTo>
                  <a:lnTo>
                    <a:pt x="12543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2543" cy="4725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58631" y="6673095"/>
            <a:ext cx="47625" cy="1649490"/>
            <a:chOff x="0" y="0"/>
            <a:chExt cx="12543" cy="43443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543" cy="434434"/>
            </a:xfrm>
            <a:custGeom>
              <a:avLst/>
              <a:gdLst/>
              <a:ahLst/>
              <a:cxnLst/>
              <a:rect l="l" t="t" r="r" b="b"/>
              <a:pathLst>
                <a:path w="12543" h="434434">
                  <a:moveTo>
                    <a:pt x="0" y="0"/>
                  </a:moveTo>
                  <a:lnTo>
                    <a:pt x="12543" y="0"/>
                  </a:lnTo>
                  <a:lnTo>
                    <a:pt x="12543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2543" cy="4725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401506" y="1580381"/>
            <a:ext cx="4029181" cy="2613175"/>
          </a:xfrm>
          <a:custGeom>
            <a:avLst/>
            <a:gdLst/>
            <a:ahLst/>
            <a:cxnLst/>
            <a:rect l="l" t="t" r="r" b="b"/>
            <a:pathLst>
              <a:path w="4029181" h="2613175">
                <a:moveTo>
                  <a:pt x="0" y="0"/>
                </a:moveTo>
                <a:lnTo>
                  <a:pt x="4029181" y="0"/>
                </a:lnTo>
                <a:lnTo>
                  <a:pt x="4029181" y="2613175"/>
                </a:lnTo>
                <a:lnTo>
                  <a:pt x="0" y="2613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353881" y="5324475"/>
            <a:ext cx="3707452" cy="2379409"/>
          </a:xfrm>
          <a:custGeom>
            <a:avLst/>
            <a:gdLst/>
            <a:ahLst/>
            <a:cxnLst/>
            <a:rect l="l" t="t" r="r" b="b"/>
            <a:pathLst>
              <a:path w="3707452" h="2379409">
                <a:moveTo>
                  <a:pt x="0" y="0"/>
                </a:moveTo>
                <a:lnTo>
                  <a:pt x="3707452" y="0"/>
                </a:lnTo>
                <a:lnTo>
                  <a:pt x="3707452" y="2379409"/>
                </a:lnTo>
                <a:lnTo>
                  <a:pt x="0" y="23794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0633196" y="3122762"/>
            <a:ext cx="7407106" cy="6135538"/>
          </a:xfrm>
          <a:custGeom>
            <a:avLst/>
            <a:gdLst/>
            <a:ahLst/>
            <a:cxnLst/>
            <a:rect l="l" t="t" r="r" b="b"/>
            <a:pathLst>
              <a:path w="7407106" h="6135538">
                <a:moveTo>
                  <a:pt x="0" y="0"/>
                </a:moveTo>
                <a:lnTo>
                  <a:pt x="7407106" y="0"/>
                </a:lnTo>
                <a:lnTo>
                  <a:pt x="7407106" y="6135538"/>
                </a:lnTo>
                <a:lnTo>
                  <a:pt x="0" y="61355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4918583" y="1580381"/>
            <a:ext cx="5562213" cy="3744094"/>
          </a:xfrm>
          <a:custGeom>
            <a:avLst/>
            <a:gdLst/>
            <a:ahLst/>
            <a:cxnLst/>
            <a:rect l="l" t="t" r="r" b="b"/>
            <a:pathLst>
              <a:path w="5562213" h="3744094">
                <a:moveTo>
                  <a:pt x="0" y="0"/>
                </a:moveTo>
                <a:lnTo>
                  <a:pt x="5562213" y="0"/>
                </a:lnTo>
                <a:lnTo>
                  <a:pt x="5562213" y="3744094"/>
                </a:lnTo>
                <a:lnTo>
                  <a:pt x="0" y="374409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5145661" y="5399466"/>
            <a:ext cx="4944269" cy="4608837"/>
          </a:xfrm>
          <a:custGeom>
            <a:avLst/>
            <a:gdLst/>
            <a:ahLst/>
            <a:cxnLst/>
            <a:rect l="l" t="t" r="r" b="b"/>
            <a:pathLst>
              <a:path w="4944269" h="4608837">
                <a:moveTo>
                  <a:pt x="0" y="0"/>
                </a:moveTo>
                <a:lnTo>
                  <a:pt x="4944269" y="0"/>
                </a:lnTo>
                <a:lnTo>
                  <a:pt x="4944269" y="4608837"/>
                </a:lnTo>
                <a:lnTo>
                  <a:pt x="0" y="460883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248852" y="96580"/>
            <a:ext cx="4896809" cy="757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216"/>
              </a:lnSpc>
              <a:spcBef>
                <a:spcPct val="0"/>
              </a:spcBef>
            </a:pPr>
            <a:r>
              <a:rPr lang="en-US" sz="4440" spc="288">
                <a:solidFill>
                  <a:srgbClr val="FFFFFF"/>
                </a:solidFill>
                <a:latin typeface="Alata"/>
              </a:rPr>
              <a:t>Result&amp; Analysis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3192" y="1075309"/>
            <a:ext cx="9650781" cy="381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136"/>
              </a:lnSpc>
              <a:spcBef>
                <a:spcPct val="0"/>
              </a:spcBef>
            </a:pPr>
            <a:r>
              <a:rPr lang="en-US" sz="2240" spc="145">
                <a:solidFill>
                  <a:srgbClr val="FFFFFF"/>
                </a:solidFill>
                <a:latin typeface="Alata"/>
              </a:rPr>
              <a:t>the corresponding load for each two nodes is 6.07 x 10^5 N.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48852" y="4322491"/>
            <a:ext cx="4261381" cy="821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87"/>
              </a:lnSpc>
              <a:spcBef>
                <a:spcPct val="0"/>
              </a:spcBef>
            </a:pPr>
            <a:r>
              <a:rPr lang="en-US" sz="2348" spc="152">
                <a:solidFill>
                  <a:srgbClr val="FFFFFF"/>
                </a:solidFill>
                <a:latin typeface="Alata"/>
              </a:rPr>
              <a:t>the displacement at 4% is around 5.89 cm.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-507564" y="709489"/>
            <a:ext cx="13514509" cy="41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1"/>
              </a:lnSpc>
              <a:spcBef>
                <a:spcPct val="0"/>
              </a:spcBef>
            </a:pPr>
            <a:r>
              <a:rPr lang="en-US" sz="2443" spc="173">
                <a:solidFill>
                  <a:srgbClr val="FFFFFF"/>
                </a:solidFill>
                <a:latin typeface="Glacial Indifference"/>
              </a:rPr>
              <a:t>The total load applied is 1.21 x 10^6 N to get the desired displacement at force step 26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078208" y="2357502"/>
            <a:ext cx="5008273" cy="41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1"/>
              </a:lnSpc>
              <a:spcBef>
                <a:spcPct val="0"/>
              </a:spcBef>
            </a:pPr>
            <a:r>
              <a:rPr lang="en-US" sz="2443" spc="173">
                <a:solidFill>
                  <a:srgbClr val="FFFFFF"/>
                </a:solidFill>
                <a:latin typeface="Glacial Indifference"/>
              </a:rPr>
              <a:t>Force-Displacment relationship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03" y="-210629"/>
            <a:ext cx="18288000" cy="10287000"/>
            <a:chOff x="0" y="0"/>
            <a:chExt cx="481659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2211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2779131" y="6221596"/>
            <a:ext cx="9212958" cy="9109312"/>
          </a:xfrm>
          <a:custGeom>
            <a:avLst/>
            <a:gdLst/>
            <a:ahLst/>
            <a:cxnLst/>
            <a:rect l="l" t="t" r="r" b="b"/>
            <a:pathLst>
              <a:path w="9212958" h="9109312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6" name="Group 6"/>
          <p:cNvGrpSpPr/>
          <p:nvPr/>
        </p:nvGrpSpPr>
        <p:grpSpPr>
          <a:xfrm>
            <a:off x="201227" y="1580381"/>
            <a:ext cx="47625" cy="1649490"/>
            <a:chOff x="0" y="0"/>
            <a:chExt cx="12543" cy="4344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43" cy="434434"/>
            </a:xfrm>
            <a:custGeom>
              <a:avLst/>
              <a:gdLst/>
              <a:ahLst/>
              <a:cxnLst/>
              <a:rect l="l" t="t" r="r" b="b"/>
              <a:pathLst>
                <a:path w="12543" h="434434">
                  <a:moveTo>
                    <a:pt x="0" y="0"/>
                  </a:moveTo>
                  <a:lnTo>
                    <a:pt x="12543" y="0"/>
                  </a:lnTo>
                  <a:lnTo>
                    <a:pt x="12543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543" cy="4725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8631" y="4318755"/>
            <a:ext cx="47625" cy="1649490"/>
            <a:chOff x="0" y="0"/>
            <a:chExt cx="12543" cy="4344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43" cy="434434"/>
            </a:xfrm>
            <a:custGeom>
              <a:avLst/>
              <a:gdLst/>
              <a:ahLst/>
              <a:cxnLst/>
              <a:rect l="l" t="t" r="r" b="b"/>
              <a:pathLst>
                <a:path w="12543" h="434434">
                  <a:moveTo>
                    <a:pt x="0" y="0"/>
                  </a:moveTo>
                  <a:lnTo>
                    <a:pt x="12543" y="0"/>
                  </a:lnTo>
                  <a:lnTo>
                    <a:pt x="12543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2543" cy="4725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58631" y="6673095"/>
            <a:ext cx="47625" cy="1649490"/>
            <a:chOff x="0" y="0"/>
            <a:chExt cx="12543" cy="43443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543" cy="434434"/>
            </a:xfrm>
            <a:custGeom>
              <a:avLst/>
              <a:gdLst/>
              <a:ahLst/>
              <a:cxnLst/>
              <a:rect l="l" t="t" r="r" b="b"/>
              <a:pathLst>
                <a:path w="12543" h="434434">
                  <a:moveTo>
                    <a:pt x="0" y="0"/>
                  </a:moveTo>
                  <a:lnTo>
                    <a:pt x="12543" y="0"/>
                  </a:lnTo>
                  <a:lnTo>
                    <a:pt x="12543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2543" cy="4725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028700" y="1028700"/>
            <a:ext cx="6626997" cy="3514008"/>
          </a:xfrm>
          <a:custGeom>
            <a:avLst/>
            <a:gdLst/>
            <a:ahLst/>
            <a:cxnLst/>
            <a:rect l="l" t="t" r="r" b="b"/>
            <a:pathLst>
              <a:path w="6626997" h="3514008">
                <a:moveTo>
                  <a:pt x="0" y="0"/>
                </a:moveTo>
                <a:lnTo>
                  <a:pt x="6626997" y="0"/>
                </a:lnTo>
                <a:lnTo>
                  <a:pt x="6626997" y="3514008"/>
                </a:lnTo>
                <a:lnTo>
                  <a:pt x="0" y="35140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0437545" y="1028700"/>
            <a:ext cx="6821755" cy="3582296"/>
          </a:xfrm>
          <a:custGeom>
            <a:avLst/>
            <a:gdLst/>
            <a:ahLst/>
            <a:cxnLst/>
            <a:rect l="l" t="t" r="r" b="b"/>
            <a:pathLst>
              <a:path w="6821755" h="3582296">
                <a:moveTo>
                  <a:pt x="0" y="0"/>
                </a:moveTo>
                <a:lnTo>
                  <a:pt x="6821755" y="0"/>
                </a:lnTo>
                <a:lnTo>
                  <a:pt x="6821755" y="3582296"/>
                </a:lnTo>
                <a:lnTo>
                  <a:pt x="0" y="35822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5412794" y="5318942"/>
            <a:ext cx="7458206" cy="3962411"/>
          </a:xfrm>
          <a:custGeom>
            <a:avLst/>
            <a:gdLst/>
            <a:ahLst/>
            <a:cxnLst/>
            <a:rect l="l" t="t" r="r" b="b"/>
            <a:pathLst>
              <a:path w="7458206" h="3962411">
                <a:moveTo>
                  <a:pt x="0" y="0"/>
                </a:moveTo>
                <a:lnTo>
                  <a:pt x="7458206" y="0"/>
                </a:lnTo>
                <a:lnTo>
                  <a:pt x="7458206" y="3962411"/>
                </a:lnTo>
                <a:lnTo>
                  <a:pt x="0" y="39624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48852" y="96580"/>
            <a:ext cx="4896809" cy="757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216"/>
              </a:lnSpc>
              <a:spcBef>
                <a:spcPct val="0"/>
              </a:spcBef>
            </a:pPr>
            <a:r>
              <a:rPr lang="en-US" sz="4440" spc="288">
                <a:solidFill>
                  <a:srgbClr val="FFFFFF"/>
                </a:solidFill>
                <a:latin typeface="Alata"/>
              </a:rPr>
              <a:t>Result&amp; Analysis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697256" y="4666533"/>
            <a:ext cx="3223775" cy="41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1"/>
              </a:lnSpc>
              <a:spcBef>
                <a:spcPct val="0"/>
              </a:spcBef>
            </a:pPr>
            <a:r>
              <a:rPr lang="en-US" sz="2443" spc="173">
                <a:solidFill>
                  <a:srgbClr val="FFFFFF"/>
                </a:solidFill>
                <a:latin typeface="Glacial Indifference"/>
              </a:rPr>
              <a:t>Stress X direction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263033" y="4893915"/>
            <a:ext cx="3223775" cy="41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1"/>
              </a:lnSpc>
              <a:spcBef>
                <a:spcPct val="0"/>
              </a:spcBef>
            </a:pPr>
            <a:r>
              <a:rPr lang="en-US" sz="2443" spc="173">
                <a:solidFill>
                  <a:srgbClr val="FFFFFF"/>
                </a:solidFill>
                <a:latin typeface="Glacial Indifference"/>
              </a:rPr>
              <a:t>Stress Y direction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655697" y="9396470"/>
            <a:ext cx="3223775" cy="41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1"/>
              </a:lnSpc>
              <a:spcBef>
                <a:spcPct val="0"/>
              </a:spcBef>
            </a:pPr>
            <a:r>
              <a:rPr lang="en-US" sz="2443" spc="173">
                <a:solidFill>
                  <a:srgbClr val="FFFFFF"/>
                </a:solidFill>
                <a:latin typeface="Glacial Indifference"/>
              </a:rPr>
              <a:t>Stress Z direction</a:t>
            </a:r>
          </a:p>
        </p:txBody>
      </p:sp>
      <p:sp>
        <p:nvSpPr>
          <p:cNvPr id="22" name="AutoShape 22"/>
          <p:cNvSpPr/>
          <p:nvPr/>
        </p:nvSpPr>
        <p:spPr>
          <a:xfrm flipH="1">
            <a:off x="2697341" y="5111849"/>
            <a:ext cx="2831657" cy="12602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23" name="AutoShape 23"/>
          <p:cNvSpPr/>
          <p:nvPr/>
        </p:nvSpPr>
        <p:spPr>
          <a:xfrm flipH="1">
            <a:off x="13263118" y="5337992"/>
            <a:ext cx="2831657" cy="12602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 flipH="1">
            <a:off x="7605803" y="9828965"/>
            <a:ext cx="2831657" cy="12602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03" y="-210629"/>
            <a:ext cx="18288000" cy="10287000"/>
            <a:chOff x="0" y="0"/>
            <a:chExt cx="481659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2211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2779131" y="6221596"/>
            <a:ext cx="9212958" cy="9109312"/>
          </a:xfrm>
          <a:custGeom>
            <a:avLst/>
            <a:gdLst/>
            <a:ahLst/>
            <a:cxnLst/>
            <a:rect l="l" t="t" r="r" b="b"/>
            <a:pathLst>
              <a:path w="9212958" h="9109312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6" name="Group 6"/>
          <p:cNvGrpSpPr/>
          <p:nvPr/>
        </p:nvGrpSpPr>
        <p:grpSpPr>
          <a:xfrm>
            <a:off x="201227" y="1580381"/>
            <a:ext cx="47625" cy="1649490"/>
            <a:chOff x="0" y="0"/>
            <a:chExt cx="12543" cy="4344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43" cy="434434"/>
            </a:xfrm>
            <a:custGeom>
              <a:avLst/>
              <a:gdLst/>
              <a:ahLst/>
              <a:cxnLst/>
              <a:rect l="l" t="t" r="r" b="b"/>
              <a:pathLst>
                <a:path w="12543" h="434434">
                  <a:moveTo>
                    <a:pt x="0" y="0"/>
                  </a:moveTo>
                  <a:lnTo>
                    <a:pt x="12543" y="0"/>
                  </a:lnTo>
                  <a:lnTo>
                    <a:pt x="12543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543" cy="4725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8631" y="4318755"/>
            <a:ext cx="47625" cy="1649490"/>
            <a:chOff x="0" y="0"/>
            <a:chExt cx="12543" cy="4344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43" cy="434434"/>
            </a:xfrm>
            <a:custGeom>
              <a:avLst/>
              <a:gdLst/>
              <a:ahLst/>
              <a:cxnLst/>
              <a:rect l="l" t="t" r="r" b="b"/>
              <a:pathLst>
                <a:path w="12543" h="434434">
                  <a:moveTo>
                    <a:pt x="0" y="0"/>
                  </a:moveTo>
                  <a:lnTo>
                    <a:pt x="12543" y="0"/>
                  </a:lnTo>
                  <a:lnTo>
                    <a:pt x="12543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2543" cy="4725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58631" y="6673095"/>
            <a:ext cx="47625" cy="1649490"/>
            <a:chOff x="0" y="0"/>
            <a:chExt cx="12543" cy="43443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543" cy="434434"/>
            </a:xfrm>
            <a:custGeom>
              <a:avLst/>
              <a:gdLst/>
              <a:ahLst/>
              <a:cxnLst/>
              <a:rect l="l" t="t" r="r" b="b"/>
              <a:pathLst>
                <a:path w="12543" h="434434">
                  <a:moveTo>
                    <a:pt x="0" y="0"/>
                  </a:moveTo>
                  <a:lnTo>
                    <a:pt x="12543" y="0"/>
                  </a:lnTo>
                  <a:lnTo>
                    <a:pt x="12543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2543" cy="4725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AutoShape 15"/>
          <p:cNvSpPr/>
          <p:nvPr/>
        </p:nvSpPr>
        <p:spPr>
          <a:xfrm flipH="1">
            <a:off x="2697341" y="5143500"/>
            <a:ext cx="2831657" cy="12602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 flipH="1">
            <a:off x="13263118" y="5326410"/>
            <a:ext cx="2831657" cy="12602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 flipH="1">
            <a:off x="7605803" y="9828965"/>
            <a:ext cx="2831657" cy="12602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8" name="Freeform 18"/>
          <p:cNvSpPr/>
          <p:nvPr/>
        </p:nvSpPr>
        <p:spPr>
          <a:xfrm>
            <a:off x="1028700" y="1028700"/>
            <a:ext cx="6824626" cy="3618802"/>
          </a:xfrm>
          <a:custGeom>
            <a:avLst/>
            <a:gdLst/>
            <a:ahLst/>
            <a:cxnLst/>
            <a:rect l="l" t="t" r="r" b="b"/>
            <a:pathLst>
              <a:path w="6824626" h="3618802">
                <a:moveTo>
                  <a:pt x="0" y="0"/>
                </a:moveTo>
                <a:lnTo>
                  <a:pt x="6824626" y="0"/>
                </a:lnTo>
                <a:lnTo>
                  <a:pt x="6824626" y="3618802"/>
                </a:lnTo>
                <a:lnTo>
                  <a:pt x="0" y="36188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0301251" y="1028700"/>
            <a:ext cx="6910233" cy="3685458"/>
          </a:xfrm>
          <a:custGeom>
            <a:avLst/>
            <a:gdLst/>
            <a:ahLst/>
            <a:cxnLst/>
            <a:rect l="l" t="t" r="r" b="b"/>
            <a:pathLst>
              <a:path w="6910233" h="3685458">
                <a:moveTo>
                  <a:pt x="0" y="0"/>
                </a:moveTo>
                <a:lnTo>
                  <a:pt x="6910234" y="0"/>
                </a:lnTo>
                <a:lnTo>
                  <a:pt x="6910234" y="3685458"/>
                </a:lnTo>
                <a:lnTo>
                  <a:pt x="0" y="36854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5549337" y="5549914"/>
            <a:ext cx="7189326" cy="3790065"/>
          </a:xfrm>
          <a:custGeom>
            <a:avLst/>
            <a:gdLst/>
            <a:ahLst/>
            <a:cxnLst/>
            <a:rect l="l" t="t" r="r" b="b"/>
            <a:pathLst>
              <a:path w="7189326" h="3790065">
                <a:moveTo>
                  <a:pt x="0" y="0"/>
                </a:moveTo>
                <a:lnTo>
                  <a:pt x="7189326" y="0"/>
                </a:lnTo>
                <a:lnTo>
                  <a:pt x="7189326" y="3790065"/>
                </a:lnTo>
                <a:lnTo>
                  <a:pt x="0" y="37900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248852" y="96580"/>
            <a:ext cx="4896809" cy="757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216"/>
              </a:lnSpc>
              <a:spcBef>
                <a:spcPct val="0"/>
              </a:spcBef>
            </a:pPr>
            <a:r>
              <a:rPr lang="en-US" sz="4440" spc="288">
                <a:solidFill>
                  <a:srgbClr val="FFFFFF"/>
                </a:solidFill>
                <a:latin typeface="Alata"/>
              </a:rPr>
              <a:t>Result&amp; Analysis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697256" y="4666533"/>
            <a:ext cx="3223775" cy="41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1"/>
              </a:lnSpc>
              <a:spcBef>
                <a:spcPct val="0"/>
              </a:spcBef>
            </a:pPr>
            <a:r>
              <a:rPr lang="en-US" sz="2443" spc="173" dirty="0">
                <a:solidFill>
                  <a:srgbClr val="FFFFFF"/>
                </a:solidFill>
                <a:latin typeface="Glacial Indifference"/>
              </a:rPr>
              <a:t>Stress XY direction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263033" y="4893915"/>
            <a:ext cx="3223775" cy="41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1"/>
              </a:lnSpc>
              <a:spcBef>
                <a:spcPct val="0"/>
              </a:spcBef>
            </a:pPr>
            <a:r>
              <a:rPr lang="en-US" sz="2443" spc="173">
                <a:solidFill>
                  <a:srgbClr val="FFFFFF"/>
                </a:solidFill>
                <a:latin typeface="Glacial Indifference"/>
              </a:rPr>
              <a:t>Stress YZ direction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655697" y="9396470"/>
            <a:ext cx="3223775" cy="41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1"/>
              </a:lnSpc>
              <a:spcBef>
                <a:spcPct val="0"/>
              </a:spcBef>
            </a:pPr>
            <a:r>
              <a:rPr lang="en-US" sz="2443" spc="173">
                <a:solidFill>
                  <a:srgbClr val="FFFFFF"/>
                </a:solidFill>
                <a:latin typeface="Glacial Indifference"/>
              </a:rPr>
              <a:t>Stress XZ direction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80863" y="-34994"/>
            <a:ext cx="10507137" cy="10321994"/>
            <a:chOff x="0" y="0"/>
            <a:chExt cx="827379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27379" cy="812800"/>
            </a:xfrm>
            <a:custGeom>
              <a:avLst/>
              <a:gdLst/>
              <a:ahLst/>
              <a:cxnLst/>
              <a:rect l="l" t="t" r="r" b="b"/>
              <a:pathLst>
                <a:path w="827379" h="812800">
                  <a:moveTo>
                    <a:pt x="16947" y="0"/>
                  </a:moveTo>
                  <a:lnTo>
                    <a:pt x="810432" y="0"/>
                  </a:lnTo>
                  <a:cubicBezTo>
                    <a:pt x="819792" y="0"/>
                    <a:pt x="827379" y="7587"/>
                    <a:pt x="827379" y="16947"/>
                  </a:cubicBezTo>
                  <a:lnTo>
                    <a:pt x="827379" y="795853"/>
                  </a:lnTo>
                  <a:cubicBezTo>
                    <a:pt x="827379" y="805213"/>
                    <a:pt x="819792" y="812800"/>
                    <a:pt x="810432" y="812800"/>
                  </a:cubicBezTo>
                  <a:lnTo>
                    <a:pt x="16947" y="812800"/>
                  </a:lnTo>
                  <a:cubicBezTo>
                    <a:pt x="7587" y="812800"/>
                    <a:pt x="0" y="805213"/>
                    <a:pt x="0" y="795853"/>
                  </a:cubicBezTo>
                  <a:lnTo>
                    <a:pt x="0" y="16947"/>
                  </a:lnTo>
                  <a:cubicBezTo>
                    <a:pt x="0" y="7587"/>
                    <a:pt x="7587" y="0"/>
                    <a:pt x="16947" y="0"/>
                  </a:cubicBezTo>
                  <a:close/>
                </a:path>
              </a:pathLst>
            </a:custGeom>
            <a:blipFill>
              <a:blip r:embed="rId2"/>
              <a:stretch>
                <a:fillRect t="-1766" b="-1766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5873"/>
            <a:ext cx="9386423" cy="10316121"/>
            <a:chOff x="0" y="0"/>
            <a:chExt cx="2472144" cy="271700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72144" cy="2717003"/>
            </a:xfrm>
            <a:custGeom>
              <a:avLst/>
              <a:gdLst/>
              <a:ahLst/>
              <a:cxnLst/>
              <a:rect l="l" t="t" r="r" b="b"/>
              <a:pathLst>
                <a:path w="2472144" h="2717003">
                  <a:moveTo>
                    <a:pt x="0" y="0"/>
                  </a:moveTo>
                  <a:lnTo>
                    <a:pt x="2472144" y="0"/>
                  </a:lnTo>
                  <a:lnTo>
                    <a:pt x="2472144" y="2717003"/>
                  </a:lnTo>
                  <a:lnTo>
                    <a:pt x="0" y="2717003"/>
                  </a:lnTo>
                  <a:close/>
                </a:path>
              </a:pathLst>
            </a:custGeom>
            <a:solidFill>
              <a:srgbClr val="22211E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72144" cy="27551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-4329437" y="4559663"/>
            <a:ext cx="9212958" cy="9109312"/>
          </a:xfrm>
          <a:custGeom>
            <a:avLst/>
            <a:gdLst/>
            <a:ahLst/>
            <a:cxnLst/>
            <a:rect l="l" t="t" r="r" b="b"/>
            <a:pathLst>
              <a:path w="9212958" h="9109312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8" name="Group 8"/>
          <p:cNvGrpSpPr/>
          <p:nvPr/>
        </p:nvGrpSpPr>
        <p:grpSpPr>
          <a:xfrm>
            <a:off x="2075248" y="2613705"/>
            <a:ext cx="90508" cy="1649490"/>
            <a:chOff x="0" y="0"/>
            <a:chExt cx="23837" cy="43443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837" cy="434434"/>
            </a:xfrm>
            <a:custGeom>
              <a:avLst/>
              <a:gdLst/>
              <a:ahLst/>
              <a:cxnLst/>
              <a:rect l="l" t="t" r="r" b="b"/>
              <a:pathLst>
                <a:path w="23837" h="434434">
                  <a:moveTo>
                    <a:pt x="0" y="0"/>
                  </a:moveTo>
                  <a:lnTo>
                    <a:pt x="23837" y="0"/>
                  </a:lnTo>
                  <a:lnTo>
                    <a:pt x="23837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3837" cy="4725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075248" y="4710870"/>
            <a:ext cx="90508" cy="1984674"/>
            <a:chOff x="0" y="0"/>
            <a:chExt cx="23837" cy="52271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3837" cy="522713"/>
            </a:xfrm>
            <a:custGeom>
              <a:avLst/>
              <a:gdLst/>
              <a:ahLst/>
              <a:cxnLst/>
              <a:rect l="l" t="t" r="r" b="b"/>
              <a:pathLst>
                <a:path w="23837" h="522713">
                  <a:moveTo>
                    <a:pt x="0" y="0"/>
                  </a:moveTo>
                  <a:lnTo>
                    <a:pt x="23837" y="0"/>
                  </a:lnTo>
                  <a:lnTo>
                    <a:pt x="23837" y="522713"/>
                  </a:lnTo>
                  <a:lnTo>
                    <a:pt x="0" y="522713"/>
                  </a:ln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3837" cy="5608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05217" y="1075803"/>
            <a:ext cx="8138783" cy="1094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</a:rPr>
              <a:t>Observations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389141" y="2597115"/>
            <a:ext cx="6325911" cy="1269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1"/>
              </a:lnSpc>
              <a:spcBef>
                <a:spcPct val="0"/>
              </a:spcBef>
            </a:pPr>
            <a:r>
              <a:rPr lang="en-US" sz="2443" spc="173">
                <a:solidFill>
                  <a:srgbClr val="FFFFFF"/>
                </a:solidFill>
                <a:latin typeface="Glacial Indifference"/>
              </a:rPr>
              <a:t>When we increase the number of step, the load that get displacement equal to 0.058 will decrese.</a:t>
            </a:r>
          </a:p>
        </p:txBody>
      </p:sp>
      <p:sp>
        <p:nvSpPr>
          <p:cNvPr id="16" name="Freeform 16"/>
          <p:cNvSpPr/>
          <p:nvPr/>
        </p:nvSpPr>
        <p:spPr>
          <a:xfrm rot="-5400000">
            <a:off x="4508581" y="-576860"/>
            <a:ext cx="6544563" cy="3211121"/>
          </a:xfrm>
          <a:custGeom>
            <a:avLst/>
            <a:gdLst/>
            <a:ahLst/>
            <a:cxnLst/>
            <a:rect l="l" t="t" r="r" b="b"/>
            <a:pathLst>
              <a:path w="6544563" h="3211121">
                <a:moveTo>
                  <a:pt x="0" y="0"/>
                </a:moveTo>
                <a:lnTo>
                  <a:pt x="6544563" y="0"/>
                </a:lnTo>
                <a:lnTo>
                  <a:pt x="6544563" y="3211120"/>
                </a:lnTo>
                <a:lnTo>
                  <a:pt x="0" y="32111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101516"/>
            </a:stretch>
          </a:blipFill>
          <a:ln cap="sq">
            <a:noFill/>
            <a:prstDash val="solid"/>
            <a:miter/>
          </a:ln>
        </p:spPr>
      </p:sp>
      <p:sp>
        <p:nvSpPr>
          <p:cNvPr id="17" name="TextBox 17"/>
          <p:cNvSpPr txBox="1"/>
          <p:nvPr/>
        </p:nvSpPr>
        <p:spPr>
          <a:xfrm>
            <a:off x="2389141" y="4570539"/>
            <a:ext cx="6325911" cy="2125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1"/>
              </a:lnSpc>
              <a:spcBef>
                <a:spcPct val="0"/>
              </a:spcBef>
            </a:pPr>
            <a:r>
              <a:rPr lang="en-US" sz="2443" spc="173">
                <a:solidFill>
                  <a:srgbClr val="FFFFFF"/>
                </a:solidFill>
                <a:latin typeface="Glacial Indifference"/>
              </a:rPr>
              <a:t>it is observed that the strain of element in each directions does not deform uniaxially (in same magnitude) even isotropic material is assumed in this case.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1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164857" y="4941963"/>
            <a:ext cx="9379701" cy="9274179"/>
          </a:xfrm>
          <a:custGeom>
            <a:avLst/>
            <a:gdLst/>
            <a:ahLst/>
            <a:cxnLst/>
            <a:rect l="l" t="t" r="r" b="b"/>
            <a:pathLst>
              <a:path w="9379701" h="9274179">
                <a:moveTo>
                  <a:pt x="0" y="0"/>
                </a:moveTo>
                <a:lnTo>
                  <a:pt x="9379701" y="0"/>
                </a:lnTo>
                <a:lnTo>
                  <a:pt x="9379701" y="9274178"/>
                </a:lnTo>
                <a:lnTo>
                  <a:pt x="0" y="9274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 rot="-3860225">
            <a:off x="5812801" y="-3273677"/>
            <a:ext cx="5813961" cy="5748554"/>
          </a:xfrm>
          <a:custGeom>
            <a:avLst/>
            <a:gdLst/>
            <a:ahLst/>
            <a:cxnLst/>
            <a:rect l="l" t="t" r="r" b="b"/>
            <a:pathLst>
              <a:path w="5813961" h="5748554">
                <a:moveTo>
                  <a:pt x="0" y="0"/>
                </a:moveTo>
                <a:lnTo>
                  <a:pt x="5813962" y="0"/>
                </a:lnTo>
                <a:lnTo>
                  <a:pt x="5813962" y="5748555"/>
                </a:lnTo>
                <a:lnTo>
                  <a:pt x="0" y="5748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4" name="Group 4"/>
          <p:cNvGrpSpPr/>
          <p:nvPr/>
        </p:nvGrpSpPr>
        <p:grpSpPr>
          <a:xfrm>
            <a:off x="1241650" y="3465609"/>
            <a:ext cx="7478131" cy="1920499"/>
            <a:chOff x="0" y="0"/>
            <a:chExt cx="2539727" cy="65224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39727" cy="652241"/>
            </a:xfrm>
            <a:custGeom>
              <a:avLst/>
              <a:gdLst/>
              <a:ahLst/>
              <a:cxnLst/>
              <a:rect l="l" t="t" r="r" b="b"/>
              <a:pathLst>
                <a:path w="2539727" h="652241">
                  <a:moveTo>
                    <a:pt x="11388" y="0"/>
                  </a:moveTo>
                  <a:lnTo>
                    <a:pt x="2528339" y="0"/>
                  </a:lnTo>
                  <a:cubicBezTo>
                    <a:pt x="2534629" y="0"/>
                    <a:pt x="2539727" y="5099"/>
                    <a:pt x="2539727" y="11388"/>
                  </a:cubicBezTo>
                  <a:lnTo>
                    <a:pt x="2539727" y="640853"/>
                  </a:lnTo>
                  <a:cubicBezTo>
                    <a:pt x="2539727" y="643873"/>
                    <a:pt x="2538528" y="646770"/>
                    <a:pt x="2536392" y="648906"/>
                  </a:cubicBezTo>
                  <a:cubicBezTo>
                    <a:pt x="2534256" y="651041"/>
                    <a:pt x="2531360" y="652241"/>
                    <a:pt x="2528339" y="652241"/>
                  </a:cubicBezTo>
                  <a:lnTo>
                    <a:pt x="11388" y="652241"/>
                  </a:lnTo>
                  <a:cubicBezTo>
                    <a:pt x="8368" y="652241"/>
                    <a:pt x="5471" y="651041"/>
                    <a:pt x="3335" y="648906"/>
                  </a:cubicBezTo>
                  <a:cubicBezTo>
                    <a:pt x="1200" y="646770"/>
                    <a:pt x="0" y="643873"/>
                    <a:pt x="0" y="640853"/>
                  </a:cubicBezTo>
                  <a:lnTo>
                    <a:pt x="0" y="11388"/>
                  </a:lnTo>
                  <a:cubicBezTo>
                    <a:pt x="0" y="8368"/>
                    <a:pt x="1200" y="5471"/>
                    <a:pt x="3335" y="3335"/>
                  </a:cubicBezTo>
                  <a:cubicBezTo>
                    <a:pt x="5471" y="1200"/>
                    <a:pt x="8368" y="0"/>
                    <a:pt x="11388" y="0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539727" cy="6903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8178353" y="-127668"/>
            <a:ext cx="10538652" cy="10414668"/>
          </a:xfrm>
          <a:custGeom>
            <a:avLst/>
            <a:gdLst/>
            <a:ahLst/>
            <a:cxnLst/>
            <a:rect l="l" t="t" r="r" b="b"/>
            <a:pathLst>
              <a:path w="10538652" h="10414668">
                <a:moveTo>
                  <a:pt x="0" y="0"/>
                </a:moveTo>
                <a:lnTo>
                  <a:pt x="10538652" y="0"/>
                </a:lnTo>
                <a:lnTo>
                  <a:pt x="10538652" y="10414668"/>
                </a:lnTo>
                <a:lnTo>
                  <a:pt x="0" y="104146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79086" y="1445017"/>
            <a:ext cx="9403261" cy="1020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74"/>
              </a:lnSpc>
              <a:spcBef>
                <a:spcPct val="0"/>
              </a:spcBef>
            </a:pPr>
            <a:r>
              <a:rPr lang="en-US" sz="5982" spc="388">
                <a:solidFill>
                  <a:srgbClr val="FFFFFF"/>
                </a:solidFill>
                <a:latin typeface="Alata"/>
              </a:rPr>
              <a:t>Program Utilization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24993" y="3666046"/>
            <a:ext cx="5324901" cy="1720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1"/>
              </a:lnSpc>
            </a:pPr>
            <a:r>
              <a:rPr lang="en-US" sz="2436" spc="158">
                <a:solidFill>
                  <a:srgbClr val="191919"/>
                </a:solidFill>
                <a:latin typeface="Alata"/>
              </a:rPr>
              <a:t>-use for isotropic material</a:t>
            </a:r>
          </a:p>
          <a:p>
            <a:pPr algn="l">
              <a:lnSpc>
                <a:spcPts val="3411"/>
              </a:lnSpc>
            </a:pPr>
            <a:r>
              <a:rPr lang="en-US" sz="2436" spc="158">
                <a:solidFill>
                  <a:srgbClr val="191919"/>
                </a:solidFill>
                <a:latin typeface="Alata"/>
              </a:rPr>
              <a:t>-for simple regular structure</a:t>
            </a:r>
          </a:p>
          <a:p>
            <a:pPr algn="l">
              <a:lnSpc>
                <a:spcPts val="3411"/>
              </a:lnSpc>
            </a:pPr>
            <a:r>
              <a:rPr lang="en-US" sz="2436" spc="158">
                <a:solidFill>
                  <a:srgbClr val="191919"/>
                </a:solidFill>
                <a:latin typeface="Alata"/>
              </a:rPr>
              <a:t>-for non-linearity</a:t>
            </a:r>
          </a:p>
          <a:p>
            <a:pPr marL="0" lvl="0" indent="0" algn="l">
              <a:lnSpc>
                <a:spcPts val="3411"/>
              </a:lnSpc>
              <a:spcBef>
                <a:spcPct val="0"/>
              </a:spcBef>
            </a:pPr>
            <a:endParaRPr lang="en-US" sz="2436" spc="158">
              <a:solidFill>
                <a:srgbClr val="191919"/>
              </a:solidFill>
              <a:latin typeface="Alat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284157">
            <a:off x="-4903766" y="-786632"/>
            <a:ext cx="11454190" cy="14593204"/>
            <a:chOff x="0" y="0"/>
            <a:chExt cx="3016741" cy="38434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16741" cy="3843478"/>
            </a:xfrm>
            <a:custGeom>
              <a:avLst/>
              <a:gdLst/>
              <a:ahLst/>
              <a:cxnLst/>
              <a:rect l="l" t="t" r="r" b="b"/>
              <a:pathLst>
                <a:path w="3016741" h="3843478">
                  <a:moveTo>
                    <a:pt x="0" y="0"/>
                  </a:moveTo>
                  <a:lnTo>
                    <a:pt x="3016741" y="0"/>
                  </a:lnTo>
                  <a:lnTo>
                    <a:pt x="3016741" y="3843478"/>
                  </a:lnTo>
                  <a:lnTo>
                    <a:pt x="0" y="3843478"/>
                  </a:ln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016741" cy="388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003751" y="4271307"/>
            <a:ext cx="3934780" cy="830055"/>
          </a:xfrm>
          <a:custGeom>
            <a:avLst/>
            <a:gdLst/>
            <a:ahLst/>
            <a:cxnLst/>
            <a:rect l="l" t="t" r="r" b="b"/>
            <a:pathLst>
              <a:path w="3934780" h="830055">
                <a:moveTo>
                  <a:pt x="0" y="0"/>
                </a:moveTo>
                <a:lnTo>
                  <a:pt x="3934780" y="0"/>
                </a:lnTo>
                <a:lnTo>
                  <a:pt x="3934780" y="830055"/>
                </a:lnTo>
                <a:lnTo>
                  <a:pt x="0" y="8300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592705">
            <a:off x="-3119354" y="4923810"/>
            <a:ext cx="8296108" cy="5106802"/>
          </a:xfrm>
          <a:custGeom>
            <a:avLst/>
            <a:gdLst/>
            <a:ahLst/>
            <a:cxnLst/>
            <a:rect l="l" t="t" r="r" b="b"/>
            <a:pathLst>
              <a:path w="8296108" h="5106802">
                <a:moveTo>
                  <a:pt x="0" y="0"/>
                </a:moveTo>
                <a:lnTo>
                  <a:pt x="8296108" y="0"/>
                </a:lnTo>
                <a:lnTo>
                  <a:pt x="8296108" y="5106802"/>
                </a:lnTo>
                <a:lnTo>
                  <a:pt x="0" y="5106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003751" y="5415687"/>
            <a:ext cx="6136317" cy="1094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1A1A1A"/>
                </a:solidFill>
                <a:latin typeface="Alata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1409" y="420451"/>
            <a:ext cx="18349409" cy="9467330"/>
            <a:chOff x="0" y="0"/>
            <a:chExt cx="4832766" cy="24934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32766" cy="2493453"/>
            </a:xfrm>
            <a:custGeom>
              <a:avLst/>
              <a:gdLst/>
              <a:ahLst/>
              <a:cxnLst/>
              <a:rect l="l" t="t" r="r" b="b"/>
              <a:pathLst>
                <a:path w="4832766" h="2493453">
                  <a:moveTo>
                    <a:pt x="0" y="0"/>
                  </a:moveTo>
                  <a:lnTo>
                    <a:pt x="4832766" y="0"/>
                  </a:lnTo>
                  <a:lnTo>
                    <a:pt x="4832766" y="2493453"/>
                  </a:lnTo>
                  <a:lnTo>
                    <a:pt x="0" y="2493453"/>
                  </a:lnTo>
                  <a:close/>
                </a:path>
              </a:pathLst>
            </a:custGeom>
            <a:solidFill>
              <a:srgbClr val="FFFFFF">
                <a:alpha val="37647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32766" cy="25315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2547523" y="1038225"/>
            <a:ext cx="14627959" cy="9588"/>
          </a:xfrm>
          <a:prstGeom prst="rect">
            <a:avLst/>
          </a:prstGeom>
          <a:solidFill>
            <a:srgbClr val="202020">
              <a:alpha val="19608"/>
            </a:srgbClr>
          </a:solidFill>
        </p:spPr>
      </p:sp>
      <p:sp>
        <p:nvSpPr>
          <p:cNvPr id="6" name="AutoShape 6"/>
          <p:cNvSpPr/>
          <p:nvPr/>
        </p:nvSpPr>
        <p:spPr>
          <a:xfrm>
            <a:off x="-260322" y="1028700"/>
            <a:ext cx="5136688" cy="9525"/>
          </a:xfrm>
          <a:prstGeom prst="rect">
            <a:avLst/>
          </a:prstGeom>
          <a:solidFill>
            <a:srgbClr val="FFFFFF">
              <a:alpha val="19608"/>
            </a:srgbClr>
          </a:solidFill>
        </p:spPr>
      </p:sp>
      <p:sp>
        <p:nvSpPr>
          <p:cNvPr id="7" name="AutoShape 7"/>
          <p:cNvSpPr/>
          <p:nvPr/>
        </p:nvSpPr>
        <p:spPr>
          <a:xfrm>
            <a:off x="-260322" y="1028700"/>
            <a:ext cx="5136688" cy="9525"/>
          </a:xfrm>
          <a:prstGeom prst="rect">
            <a:avLst/>
          </a:prstGeom>
          <a:solidFill>
            <a:srgbClr val="FFFFFF">
              <a:alpha val="19608"/>
            </a:srgbClr>
          </a:solidFill>
        </p:spPr>
      </p:sp>
      <p:sp>
        <p:nvSpPr>
          <p:cNvPr id="8" name="AutoShape 8"/>
          <p:cNvSpPr/>
          <p:nvPr/>
        </p:nvSpPr>
        <p:spPr>
          <a:xfrm>
            <a:off x="-260322" y="9116515"/>
            <a:ext cx="4957463" cy="9193"/>
          </a:xfrm>
          <a:prstGeom prst="rect">
            <a:avLst/>
          </a:prstGeom>
          <a:solidFill>
            <a:srgbClr val="FFFFFF">
              <a:alpha val="19608"/>
            </a:srgbClr>
          </a:solidFill>
        </p:spPr>
      </p:sp>
      <p:sp>
        <p:nvSpPr>
          <p:cNvPr id="9" name="AutoShape 9"/>
          <p:cNvSpPr/>
          <p:nvPr/>
        </p:nvSpPr>
        <p:spPr>
          <a:xfrm>
            <a:off x="3041615" y="9123955"/>
            <a:ext cx="13858138" cy="9193"/>
          </a:xfrm>
          <a:prstGeom prst="rect">
            <a:avLst/>
          </a:prstGeom>
          <a:solidFill>
            <a:srgbClr val="202020">
              <a:alpha val="19608"/>
            </a:srgbClr>
          </a:solidFill>
        </p:spPr>
      </p:sp>
      <p:grpSp>
        <p:nvGrpSpPr>
          <p:cNvPr id="10" name="Group 10"/>
          <p:cNvGrpSpPr/>
          <p:nvPr/>
        </p:nvGrpSpPr>
        <p:grpSpPr>
          <a:xfrm>
            <a:off x="10725833" y="6212730"/>
            <a:ext cx="2858528" cy="285852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6A6A6"/>
            </a:soli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73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689719" y="6212730"/>
            <a:ext cx="2978422" cy="2978422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73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718377" y="6740151"/>
            <a:ext cx="2841159" cy="2841147"/>
            <a:chOff x="0" y="0"/>
            <a:chExt cx="6350000" cy="634997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14424" t="-29367" r="-29367" b="-14424"/>
              </a:stretch>
            </a:blipFill>
          </p:spPr>
        </p:sp>
      </p:grpSp>
      <p:grpSp>
        <p:nvGrpSpPr>
          <p:cNvPr id="18" name="Group 18"/>
          <p:cNvGrpSpPr/>
          <p:nvPr/>
        </p:nvGrpSpPr>
        <p:grpSpPr>
          <a:xfrm>
            <a:off x="9769945" y="6831411"/>
            <a:ext cx="2726790" cy="2726779"/>
            <a:chOff x="0" y="0"/>
            <a:chExt cx="6350000" cy="634997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3311" r="-3311"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>
            <a:off x="6983220" y="2148532"/>
            <a:ext cx="2749869" cy="2749869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6A6A6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73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039458" y="1987310"/>
            <a:ext cx="2749869" cy="2749869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6A6A6"/>
            </a:solidFill>
            <a:ln cap="sq">
              <a:noFill/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73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43475" y="1844528"/>
            <a:ext cx="2749869" cy="2749869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73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639677" y="2520372"/>
            <a:ext cx="2623139" cy="2623128"/>
            <a:chOff x="0" y="0"/>
            <a:chExt cx="6350000" cy="634997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2437" r="-22437"/>
              </a:stretch>
            </a:blipFill>
          </p:spPr>
        </p:sp>
      </p:grpSp>
      <p:grpSp>
        <p:nvGrpSpPr>
          <p:cNvPr id="31" name="Group 31"/>
          <p:cNvGrpSpPr/>
          <p:nvPr/>
        </p:nvGrpSpPr>
        <p:grpSpPr>
          <a:xfrm>
            <a:off x="6269275" y="2520372"/>
            <a:ext cx="2623139" cy="2623128"/>
            <a:chOff x="0" y="0"/>
            <a:chExt cx="6350000" cy="6349975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t="-16764" b="-16764"/>
              </a:stretch>
            </a:blipFill>
          </p:spPr>
        </p:sp>
      </p:grpSp>
      <p:grpSp>
        <p:nvGrpSpPr>
          <p:cNvPr id="33" name="Group 33"/>
          <p:cNvGrpSpPr/>
          <p:nvPr/>
        </p:nvGrpSpPr>
        <p:grpSpPr>
          <a:xfrm>
            <a:off x="12155097" y="2520372"/>
            <a:ext cx="2623139" cy="2623128"/>
            <a:chOff x="0" y="0"/>
            <a:chExt cx="6350000" cy="6349975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8115" r="-8115"/>
              </a:stretch>
            </a:blipFill>
          </p:spPr>
        </p:sp>
      </p:grpSp>
      <p:grpSp>
        <p:nvGrpSpPr>
          <p:cNvPr id="35" name="Group 35"/>
          <p:cNvGrpSpPr/>
          <p:nvPr/>
        </p:nvGrpSpPr>
        <p:grpSpPr>
          <a:xfrm>
            <a:off x="16979191" y="9581299"/>
            <a:ext cx="560217" cy="196047"/>
            <a:chOff x="0" y="0"/>
            <a:chExt cx="1226641" cy="429260"/>
          </a:xfrm>
        </p:grpSpPr>
        <p:sp>
          <p:nvSpPr>
            <p:cNvPr id="36" name="Freeform 36"/>
            <p:cNvSpPr/>
            <p:nvPr/>
          </p:nvSpPr>
          <p:spPr>
            <a:xfrm>
              <a:off x="0" y="-5080"/>
              <a:ext cx="1226641" cy="434340"/>
            </a:xfrm>
            <a:custGeom>
              <a:avLst/>
              <a:gdLst/>
              <a:ahLst/>
              <a:cxnLst/>
              <a:rect l="l" t="t" r="r" b="b"/>
              <a:pathLst>
                <a:path w="1226641" h="434340">
                  <a:moveTo>
                    <a:pt x="1208861" y="187960"/>
                  </a:moveTo>
                  <a:lnTo>
                    <a:pt x="947241" y="11430"/>
                  </a:lnTo>
                  <a:cubicBezTo>
                    <a:pt x="929461" y="0"/>
                    <a:pt x="906600" y="3810"/>
                    <a:pt x="893900" y="21590"/>
                  </a:cubicBezTo>
                  <a:cubicBezTo>
                    <a:pt x="882471" y="39370"/>
                    <a:pt x="886281" y="62230"/>
                    <a:pt x="904061" y="74930"/>
                  </a:cubicBezTo>
                  <a:lnTo>
                    <a:pt x="1062811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062811" y="257810"/>
                  </a:lnTo>
                  <a:lnTo>
                    <a:pt x="904061" y="364490"/>
                  </a:lnTo>
                  <a:cubicBezTo>
                    <a:pt x="886281" y="375920"/>
                    <a:pt x="882471" y="400050"/>
                    <a:pt x="893901" y="417830"/>
                  </a:cubicBezTo>
                  <a:cubicBezTo>
                    <a:pt x="901521" y="429260"/>
                    <a:pt x="912951" y="434340"/>
                    <a:pt x="925651" y="434340"/>
                  </a:cubicBezTo>
                  <a:cubicBezTo>
                    <a:pt x="933271" y="434340"/>
                    <a:pt x="940891" y="431800"/>
                    <a:pt x="947241" y="427990"/>
                  </a:cubicBezTo>
                  <a:lnTo>
                    <a:pt x="1210131" y="251460"/>
                  </a:lnTo>
                  <a:cubicBezTo>
                    <a:pt x="1220291" y="243840"/>
                    <a:pt x="1226641" y="232410"/>
                    <a:pt x="1226641" y="219710"/>
                  </a:cubicBezTo>
                  <a:cubicBezTo>
                    <a:pt x="1226641" y="207010"/>
                    <a:pt x="1220291" y="195580"/>
                    <a:pt x="1208861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37" name="AutoShape 37"/>
          <p:cNvSpPr/>
          <p:nvPr/>
        </p:nvSpPr>
        <p:spPr>
          <a:xfrm>
            <a:off x="14113443" y="1047813"/>
            <a:ext cx="3706826" cy="9525"/>
          </a:xfrm>
          <a:prstGeom prst="rect">
            <a:avLst/>
          </a:prstGeom>
          <a:solidFill>
            <a:srgbClr val="FFFFFF">
              <a:alpha val="19608"/>
            </a:srgbClr>
          </a:solidFill>
        </p:spPr>
      </p:sp>
      <p:sp>
        <p:nvSpPr>
          <p:cNvPr id="38" name="TextBox 38"/>
          <p:cNvSpPr txBox="1"/>
          <p:nvPr/>
        </p:nvSpPr>
        <p:spPr>
          <a:xfrm>
            <a:off x="5085603" y="420451"/>
            <a:ext cx="7335430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>
                <a:solidFill>
                  <a:srgbClr val="FFFFFF"/>
                </a:solidFill>
                <a:latin typeface="Canva Sans 2 Medium"/>
              </a:rPr>
              <a:t>Work Distribution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4988663" y="6826905"/>
            <a:ext cx="3989113" cy="441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45"/>
              </a:lnSpc>
              <a:spcBef>
                <a:spcPct val="0"/>
              </a:spcBef>
            </a:pPr>
            <a:r>
              <a:rPr lang="en-US" sz="2822">
                <a:solidFill>
                  <a:srgbClr val="FFFFFF"/>
                </a:solidFill>
                <a:latin typeface="Canva Sans 1"/>
              </a:rPr>
              <a:t>RAVISARA SUKAPIWAT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2032571" y="6904380"/>
            <a:ext cx="5079267" cy="42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15"/>
              </a:lnSpc>
              <a:spcBef>
                <a:spcPct val="0"/>
              </a:spcBef>
            </a:pPr>
            <a:r>
              <a:rPr lang="en-US" sz="2708">
                <a:solidFill>
                  <a:srgbClr val="FFFFFF"/>
                </a:solidFill>
                <a:latin typeface="Canva Sans 1"/>
              </a:rPr>
              <a:t>SURAPOL BOOTSRIPOOM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5498166" y="7262821"/>
            <a:ext cx="3430692" cy="385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3"/>
              </a:lnSpc>
              <a:spcBef>
                <a:spcPct val="0"/>
              </a:spcBef>
            </a:pPr>
            <a:r>
              <a:rPr lang="en-US" sz="1832" spc="78">
                <a:solidFill>
                  <a:srgbClr val="FFFFFF"/>
                </a:solidFill>
                <a:latin typeface="Canva Sans 1 Italics"/>
              </a:rPr>
              <a:t>ST 123857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2496735" y="7338350"/>
            <a:ext cx="3292592" cy="363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90"/>
              </a:lnSpc>
              <a:spcBef>
                <a:spcPct val="0"/>
              </a:spcBef>
            </a:pPr>
            <a:r>
              <a:rPr lang="en-US" sz="1758" spc="75">
                <a:solidFill>
                  <a:srgbClr val="FFFFFF"/>
                </a:solidFill>
                <a:latin typeface="Canva Sans 1 Italics"/>
              </a:rPr>
              <a:t>ST 123895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5580519" y="7742221"/>
            <a:ext cx="3894151" cy="262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09"/>
              </a:lnSpc>
            </a:pPr>
            <a:r>
              <a:rPr lang="en-US" sz="1443" spc="62">
                <a:solidFill>
                  <a:srgbClr val="FFFFFF"/>
                </a:solidFill>
                <a:latin typeface="Garet Light"/>
              </a:rPr>
              <a:t>GMSH , Derivation, MATLAB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2535374" y="7750887"/>
            <a:ext cx="3596581" cy="254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0"/>
              </a:lnSpc>
            </a:pPr>
            <a:r>
              <a:rPr lang="en-US" sz="1385" spc="59">
                <a:solidFill>
                  <a:srgbClr val="FFFFFF"/>
                </a:solidFill>
                <a:latin typeface="Garet Light"/>
              </a:rPr>
              <a:t>MATLAB , Derivation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820417" y="2586570"/>
            <a:ext cx="2749869" cy="399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96"/>
              </a:lnSpc>
              <a:spcBef>
                <a:spcPct val="0"/>
              </a:spcBef>
            </a:pPr>
            <a:r>
              <a:rPr lang="en-US" sz="2605">
                <a:solidFill>
                  <a:srgbClr val="FFFFFF"/>
                </a:solidFill>
                <a:latin typeface="Canva Sans 1"/>
              </a:rPr>
              <a:t>WEIJIE LIM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8753318" y="2552400"/>
            <a:ext cx="3279254" cy="399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96"/>
              </a:lnSpc>
              <a:spcBef>
                <a:spcPct val="0"/>
              </a:spcBef>
            </a:pPr>
            <a:r>
              <a:rPr lang="en-US" sz="2605">
                <a:solidFill>
                  <a:srgbClr val="FFFFFF"/>
                </a:solidFill>
                <a:latin typeface="Canva Sans 1"/>
              </a:rPr>
              <a:t>SABITA DHAMI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4467658" y="2581921"/>
            <a:ext cx="2998395" cy="399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96"/>
              </a:lnSpc>
              <a:spcBef>
                <a:spcPct val="0"/>
              </a:spcBef>
            </a:pPr>
            <a:r>
              <a:rPr lang="en-US" sz="2605">
                <a:solidFill>
                  <a:srgbClr val="FFFFFF"/>
                </a:solidFill>
                <a:latin typeface="Canva Sans 1"/>
              </a:rPr>
              <a:t>ZWE YAN NAING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3310441" y="2951910"/>
            <a:ext cx="3167433" cy="352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88"/>
              </a:lnSpc>
              <a:spcBef>
                <a:spcPct val="0"/>
              </a:spcBef>
            </a:pPr>
            <a:r>
              <a:rPr lang="en-US" sz="1691" spc="72">
                <a:solidFill>
                  <a:srgbClr val="FFFFFF"/>
                </a:solidFill>
                <a:latin typeface="Canva Sans 1 Italics"/>
              </a:rPr>
              <a:t>ST 124321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8987664" y="2951910"/>
            <a:ext cx="3167433" cy="352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88"/>
              </a:lnSpc>
              <a:spcBef>
                <a:spcPct val="0"/>
              </a:spcBef>
            </a:pPr>
            <a:r>
              <a:rPr lang="en-US" sz="1691" spc="72">
                <a:solidFill>
                  <a:srgbClr val="FFFFFF"/>
                </a:solidFill>
                <a:latin typeface="Canva Sans 1 Italics"/>
              </a:rPr>
              <a:t>ST 124476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4787761" y="3010006"/>
            <a:ext cx="3167433" cy="352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88"/>
              </a:lnSpc>
              <a:spcBef>
                <a:spcPct val="0"/>
              </a:spcBef>
            </a:pPr>
            <a:r>
              <a:rPr lang="en-US" sz="1691" spc="72">
                <a:solidFill>
                  <a:srgbClr val="FFFFFF"/>
                </a:solidFill>
                <a:latin typeface="Canva Sans 1 Italics"/>
              </a:rPr>
              <a:t>ST 124079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3381266" y="3385994"/>
            <a:ext cx="3595328" cy="236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9"/>
              </a:lnSpc>
            </a:pPr>
            <a:r>
              <a:rPr lang="en-US" sz="1333" spc="57">
                <a:solidFill>
                  <a:srgbClr val="FFFFFF"/>
                </a:solidFill>
                <a:latin typeface="Garet Light"/>
              </a:rPr>
              <a:t>MATLAB , Derivation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9026641" y="3385994"/>
            <a:ext cx="3459868" cy="236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9"/>
              </a:lnSpc>
            </a:pPr>
            <a:r>
              <a:rPr lang="en-US" sz="1333" spc="57">
                <a:solidFill>
                  <a:srgbClr val="FFFFFF"/>
                </a:solidFill>
                <a:latin typeface="Garet Light"/>
              </a:rPr>
              <a:t>MATLAB , Derivation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4873286" y="3385994"/>
            <a:ext cx="3414714" cy="236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9"/>
              </a:lnSpc>
            </a:pPr>
            <a:r>
              <a:rPr lang="en-US" sz="1333" spc="57">
                <a:solidFill>
                  <a:srgbClr val="FFFFFF"/>
                </a:solidFill>
                <a:latin typeface="Garet Light"/>
              </a:rPr>
              <a:t>MATLAB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1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288367">
            <a:off x="-5349339" y="175344"/>
            <a:ext cx="13553399" cy="7081651"/>
          </a:xfrm>
          <a:custGeom>
            <a:avLst/>
            <a:gdLst/>
            <a:ahLst/>
            <a:cxnLst/>
            <a:rect l="l" t="t" r="r" b="b"/>
            <a:pathLst>
              <a:path w="13553399" h="7081651">
                <a:moveTo>
                  <a:pt x="0" y="0"/>
                </a:moveTo>
                <a:lnTo>
                  <a:pt x="13553399" y="0"/>
                </a:lnTo>
                <a:lnTo>
                  <a:pt x="13553399" y="7081652"/>
                </a:lnTo>
                <a:lnTo>
                  <a:pt x="0" y="70816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3" name="Group 3"/>
          <p:cNvGrpSpPr/>
          <p:nvPr/>
        </p:nvGrpSpPr>
        <p:grpSpPr>
          <a:xfrm>
            <a:off x="1360434" y="7372785"/>
            <a:ext cx="3759229" cy="1052108"/>
            <a:chOff x="0" y="0"/>
            <a:chExt cx="990085" cy="2770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90085" cy="277098"/>
            </a:xfrm>
            <a:custGeom>
              <a:avLst/>
              <a:gdLst/>
              <a:ahLst/>
              <a:cxnLst/>
              <a:rect l="l" t="t" r="r" b="b"/>
              <a:pathLst>
                <a:path w="990085" h="277098">
                  <a:moveTo>
                    <a:pt x="45308" y="0"/>
                  </a:moveTo>
                  <a:lnTo>
                    <a:pt x="944777" y="0"/>
                  </a:lnTo>
                  <a:cubicBezTo>
                    <a:pt x="956794" y="0"/>
                    <a:pt x="968318" y="4773"/>
                    <a:pt x="976815" y="13270"/>
                  </a:cubicBezTo>
                  <a:cubicBezTo>
                    <a:pt x="985312" y="21767"/>
                    <a:pt x="990085" y="33291"/>
                    <a:pt x="990085" y="45308"/>
                  </a:cubicBezTo>
                  <a:lnTo>
                    <a:pt x="990085" y="231791"/>
                  </a:lnTo>
                  <a:cubicBezTo>
                    <a:pt x="990085" y="256813"/>
                    <a:pt x="969800" y="277098"/>
                    <a:pt x="944777" y="277098"/>
                  </a:cubicBezTo>
                  <a:lnTo>
                    <a:pt x="45308" y="277098"/>
                  </a:lnTo>
                  <a:cubicBezTo>
                    <a:pt x="33291" y="277098"/>
                    <a:pt x="21767" y="272325"/>
                    <a:pt x="13270" y="263828"/>
                  </a:cubicBezTo>
                  <a:cubicBezTo>
                    <a:pt x="4773" y="255331"/>
                    <a:pt x="0" y="243807"/>
                    <a:pt x="0" y="231791"/>
                  </a:cubicBezTo>
                  <a:lnTo>
                    <a:pt x="0" y="45308"/>
                  </a:lnTo>
                  <a:cubicBezTo>
                    <a:pt x="0" y="20285"/>
                    <a:pt x="20285" y="0"/>
                    <a:pt x="45308" y="0"/>
                  </a:cubicBezTo>
                  <a:close/>
                </a:path>
              </a:pathLst>
            </a:custGeom>
            <a:solidFill>
              <a:srgbClr val="F2F4F5"/>
            </a:solidFill>
            <a:ln cap="rnd">
              <a:noFill/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990085" cy="315198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marL="0" lvl="0" indent="0" algn="ctr">
                <a:lnSpc>
                  <a:spcPts val="2668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2569450" y="5445029"/>
            <a:ext cx="9379701" cy="9274179"/>
          </a:xfrm>
          <a:custGeom>
            <a:avLst/>
            <a:gdLst/>
            <a:ahLst/>
            <a:cxnLst/>
            <a:rect l="l" t="t" r="r" b="b"/>
            <a:pathLst>
              <a:path w="9379701" h="9274179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7" name="Group 7"/>
          <p:cNvGrpSpPr/>
          <p:nvPr/>
        </p:nvGrpSpPr>
        <p:grpSpPr>
          <a:xfrm>
            <a:off x="683790" y="1977503"/>
            <a:ext cx="5246370" cy="524637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6"/>
              <a:stretch>
                <a:fillRect t="-853" b="-853"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>
            <a:off x="7435522" y="686453"/>
            <a:ext cx="11142616" cy="8914093"/>
          </a:xfrm>
          <a:custGeom>
            <a:avLst/>
            <a:gdLst/>
            <a:ahLst/>
            <a:cxnLst/>
            <a:rect l="l" t="t" r="r" b="b"/>
            <a:pathLst>
              <a:path w="11142616" h="8914093">
                <a:moveTo>
                  <a:pt x="0" y="0"/>
                </a:moveTo>
                <a:lnTo>
                  <a:pt x="11142617" y="0"/>
                </a:lnTo>
                <a:lnTo>
                  <a:pt x="11142617" y="8914094"/>
                </a:lnTo>
                <a:lnTo>
                  <a:pt x="0" y="891409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7000"/>
            </a:blip>
            <a:stretch>
              <a:fillRect l="-13457" t="-4091" r="-50252" b="-10919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6567463" y="2843020"/>
            <a:ext cx="4597765" cy="510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89"/>
              </a:lnSpc>
              <a:spcBef>
                <a:spcPct val="0"/>
              </a:spcBef>
            </a:pPr>
            <a:r>
              <a:rPr lang="en-US" sz="2992" spc="194">
                <a:solidFill>
                  <a:srgbClr val="FFFFFF"/>
                </a:solidFill>
                <a:latin typeface="Alata"/>
              </a:rPr>
              <a:t>Material property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54013" y="1648532"/>
            <a:ext cx="10411066" cy="2428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86"/>
              </a:lnSpc>
            </a:pPr>
            <a:r>
              <a:rPr lang="en-US" sz="6990" spc="454">
                <a:solidFill>
                  <a:srgbClr val="FFFFFF"/>
                </a:solidFill>
                <a:latin typeface="Alata"/>
              </a:rPr>
              <a:t>Model&amp;GMSH</a:t>
            </a:r>
          </a:p>
          <a:p>
            <a:pPr marL="0" lvl="0" indent="0" algn="l">
              <a:lnSpc>
                <a:spcPts val="9786"/>
              </a:lnSpc>
              <a:spcBef>
                <a:spcPct val="0"/>
              </a:spcBef>
            </a:pPr>
            <a:endParaRPr lang="en-US" sz="6990" spc="454">
              <a:solidFill>
                <a:srgbClr val="FFFFFF"/>
              </a:solidFill>
              <a:latin typeface="Alata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435087" y="3668545"/>
            <a:ext cx="6571744" cy="2021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5011" lvl="1" indent="-252505" algn="l">
              <a:lnSpc>
                <a:spcPts val="3274"/>
              </a:lnSpc>
              <a:buFont typeface="Arial"/>
              <a:buChar char="•"/>
            </a:pPr>
            <a:r>
              <a:rPr lang="en-US" sz="2339" spc="166">
                <a:solidFill>
                  <a:srgbClr val="FFFFFF"/>
                </a:solidFill>
                <a:latin typeface="Glacial Indifference"/>
              </a:rPr>
              <a:t>concrete </a:t>
            </a:r>
          </a:p>
          <a:p>
            <a:pPr marL="505011" lvl="1" indent="-252505" algn="l">
              <a:lnSpc>
                <a:spcPts val="3274"/>
              </a:lnSpc>
              <a:buFont typeface="Arial"/>
              <a:buChar char="•"/>
            </a:pPr>
            <a:r>
              <a:rPr lang="en-US" sz="2339" spc="166">
                <a:solidFill>
                  <a:srgbClr val="FFFFFF"/>
                </a:solidFill>
                <a:latin typeface="Glacial Indifference"/>
              </a:rPr>
              <a:t>Density : 2,400 kg/m3</a:t>
            </a:r>
          </a:p>
          <a:p>
            <a:pPr marL="505011" lvl="1" indent="-252505" algn="l">
              <a:lnSpc>
                <a:spcPts val="3274"/>
              </a:lnSpc>
              <a:buFont typeface="Arial"/>
              <a:buChar char="•"/>
            </a:pPr>
            <a:r>
              <a:rPr lang="en-US" sz="2339" spc="166">
                <a:solidFill>
                  <a:srgbClr val="FFFFFF"/>
                </a:solidFill>
                <a:latin typeface="Glacial Indifference"/>
              </a:rPr>
              <a:t>stress max : 20*10^6 Pa</a:t>
            </a:r>
          </a:p>
          <a:p>
            <a:pPr marL="505011" lvl="1" indent="-252505" algn="l">
              <a:lnSpc>
                <a:spcPts val="3274"/>
              </a:lnSpc>
              <a:buFont typeface="Arial"/>
              <a:buChar char="•"/>
            </a:pPr>
            <a:r>
              <a:rPr lang="en-US" sz="2339" spc="166">
                <a:solidFill>
                  <a:srgbClr val="FFFFFF"/>
                </a:solidFill>
                <a:latin typeface="Glacial Indifference"/>
              </a:rPr>
              <a:t>initial tangent modulus : 22.36*10^9 Pa</a:t>
            </a:r>
          </a:p>
          <a:p>
            <a:pPr marL="505011" lvl="1" indent="-252505" algn="l">
              <a:lnSpc>
                <a:spcPts val="3274"/>
              </a:lnSpc>
              <a:buFont typeface="Arial"/>
              <a:buChar char="•"/>
            </a:pPr>
            <a:r>
              <a:rPr lang="en-US" sz="2339" spc="166">
                <a:solidFill>
                  <a:srgbClr val="FFFFFF"/>
                </a:solidFill>
                <a:latin typeface="Glacial Indifference"/>
              </a:rPr>
              <a:t>poisson ratio = 0.2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8751" y="7522713"/>
            <a:ext cx="4582594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Canva Sans 2"/>
              </a:rPr>
              <a:t>number of node : 36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8751" y="7870264"/>
            <a:ext cx="4582594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Canva Sans 2"/>
              </a:rPr>
              <a:t>number of element : 57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1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34699" y="237708"/>
            <a:ext cx="16265213" cy="2230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85"/>
              </a:lnSpc>
            </a:pPr>
            <a:r>
              <a:rPr lang="en-US" sz="6417" spc="417">
                <a:solidFill>
                  <a:srgbClr val="FFFFFF"/>
                </a:solidFill>
                <a:latin typeface="Alata"/>
              </a:rPr>
              <a:t>Derivations&amp;Equations for Element</a:t>
            </a:r>
          </a:p>
          <a:p>
            <a:pPr marL="0" lvl="0" indent="0" algn="l">
              <a:lnSpc>
                <a:spcPts val="8985"/>
              </a:lnSpc>
              <a:spcBef>
                <a:spcPct val="0"/>
              </a:spcBef>
            </a:pPr>
            <a:endParaRPr lang="en-US" sz="6417" spc="417">
              <a:solidFill>
                <a:srgbClr val="FFFFFF"/>
              </a:solidFill>
              <a:latin typeface="Alata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0" y="1415011"/>
            <a:ext cx="18288000" cy="8164041"/>
            <a:chOff x="0" y="0"/>
            <a:chExt cx="6210981" cy="27726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210981" cy="2772676"/>
            </a:xfrm>
            <a:custGeom>
              <a:avLst/>
              <a:gdLst/>
              <a:ahLst/>
              <a:cxnLst/>
              <a:rect l="l" t="t" r="r" b="b"/>
              <a:pathLst>
                <a:path w="6210981" h="2772676">
                  <a:moveTo>
                    <a:pt x="4657" y="0"/>
                  </a:moveTo>
                  <a:lnTo>
                    <a:pt x="6206324" y="0"/>
                  </a:lnTo>
                  <a:cubicBezTo>
                    <a:pt x="6208896" y="0"/>
                    <a:pt x="6210981" y="2085"/>
                    <a:pt x="6210981" y="4657"/>
                  </a:cubicBezTo>
                  <a:lnTo>
                    <a:pt x="6210981" y="2768020"/>
                  </a:lnTo>
                  <a:cubicBezTo>
                    <a:pt x="6210981" y="2770592"/>
                    <a:pt x="6208896" y="2772676"/>
                    <a:pt x="6206324" y="2772676"/>
                  </a:cubicBezTo>
                  <a:lnTo>
                    <a:pt x="4657" y="2772676"/>
                  </a:lnTo>
                  <a:cubicBezTo>
                    <a:pt x="2085" y="2772676"/>
                    <a:pt x="0" y="2770592"/>
                    <a:pt x="0" y="2768020"/>
                  </a:cubicBezTo>
                  <a:lnTo>
                    <a:pt x="0" y="4657"/>
                  </a:lnTo>
                  <a:cubicBezTo>
                    <a:pt x="0" y="2085"/>
                    <a:pt x="2085" y="0"/>
                    <a:pt x="465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6210981" cy="28107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2025152" y="5851764"/>
            <a:ext cx="9379701" cy="9274179"/>
          </a:xfrm>
          <a:custGeom>
            <a:avLst/>
            <a:gdLst/>
            <a:ahLst/>
            <a:cxnLst/>
            <a:rect l="l" t="t" r="r" b="b"/>
            <a:pathLst>
              <a:path w="9379701" h="9274179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 rot="-3860225">
            <a:off x="5263086" y="-2091789"/>
            <a:ext cx="5813961" cy="5748554"/>
          </a:xfrm>
          <a:custGeom>
            <a:avLst/>
            <a:gdLst/>
            <a:ahLst/>
            <a:cxnLst/>
            <a:rect l="l" t="t" r="r" b="b"/>
            <a:pathLst>
              <a:path w="5813961" h="5748554">
                <a:moveTo>
                  <a:pt x="0" y="0"/>
                </a:moveTo>
                <a:lnTo>
                  <a:pt x="5813961" y="0"/>
                </a:lnTo>
                <a:lnTo>
                  <a:pt x="5813961" y="5748555"/>
                </a:lnTo>
                <a:lnTo>
                  <a:pt x="0" y="57485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0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476455" y="2188100"/>
            <a:ext cx="1533011" cy="1277509"/>
          </a:xfrm>
          <a:custGeom>
            <a:avLst/>
            <a:gdLst/>
            <a:ahLst/>
            <a:cxnLst/>
            <a:rect l="l" t="t" r="r" b="b"/>
            <a:pathLst>
              <a:path w="1533011" h="1277509">
                <a:moveTo>
                  <a:pt x="0" y="0"/>
                </a:moveTo>
                <a:lnTo>
                  <a:pt x="1533011" y="0"/>
                </a:lnTo>
                <a:lnTo>
                  <a:pt x="1533011" y="1277509"/>
                </a:lnTo>
                <a:lnTo>
                  <a:pt x="0" y="127750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68169" y="7242277"/>
            <a:ext cx="5060597" cy="1701794"/>
          </a:xfrm>
          <a:custGeom>
            <a:avLst/>
            <a:gdLst/>
            <a:ahLst/>
            <a:cxnLst/>
            <a:rect l="l" t="t" r="r" b="b"/>
            <a:pathLst>
              <a:path w="5060597" h="1701794">
                <a:moveTo>
                  <a:pt x="0" y="0"/>
                </a:moveTo>
                <a:lnTo>
                  <a:pt x="5060597" y="0"/>
                </a:lnTo>
                <a:lnTo>
                  <a:pt x="5060597" y="1701793"/>
                </a:lnTo>
                <a:lnTo>
                  <a:pt x="0" y="170179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468169" y="3804394"/>
            <a:ext cx="1988176" cy="1353853"/>
          </a:xfrm>
          <a:custGeom>
            <a:avLst/>
            <a:gdLst/>
            <a:ahLst/>
            <a:cxnLst/>
            <a:rect l="l" t="t" r="r" b="b"/>
            <a:pathLst>
              <a:path w="1988176" h="1353853">
                <a:moveTo>
                  <a:pt x="0" y="0"/>
                </a:moveTo>
                <a:lnTo>
                  <a:pt x="1988176" y="0"/>
                </a:lnTo>
                <a:lnTo>
                  <a:pt x="1988176" y="1353853"/>
                </a:lnTo>
                <a:lnTo>
                  <a:pt x="0" y="135385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468169" y="5501147"/>
            <a:ext cx="2196529" cy="1367838"/>
          </a:xfrm>
          <a:custGeom>
            <a:avLst/>
            <a:gdLst/>
            <a:ahLst/>
            <a:cxnLst/>
            <a:rect l="l" t="t" r="r" b="b"/>
            <a:pathLst>
              <a:path w="2196529" h="1367838">
                <a:moveTo>
                  <a:pt x="0" y="0"/>
                </a:moveTo>
                <a:lnTo>
                  <a:pt x="2196529" y="0"/>
                </a:lnTo>
                <a:lnTo>
                  <a:pt x="2196529" y="1367838"/>
                </a:lnTo>
                <a:lnTo>
                  <a:pt x="0" y="13678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9144000" y="1943247"/>
            <a:ext cx="7180619" cy="3044723"/>
          </a:xfrm>
          <a:custGeom>
            <a:avLst/>
            <a:gdLst/>
            <a:ahLst/>
            <a:cxnLst/>
            <a:rect l="l" t="t" r="r" b="b"/>
            <a:pathLst>
              <a:path w="7180619" h="3044723">
                <a:moveTo>
                  <a:pt x="0" y="0"/>
                </a:moveTo>
                <a:lnTo>
                  <a:pt x="7180619" y="0"/>
                </a:lnTo>
                <a:lnTo>
                  <a:pt x="7180619" y="3044724"/>
                </a:lnTo>
                <a:lnTo>
                  <a:pt x="0" y="304472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9708421" y="5851764"/>
            <a:ext cx="5722110" cy="2781025"/>
          </a:xfrm>
          <a:custGeom>
            <a:avLst/>
            <a:gdLst/>
            <a:ahLst/>
            <a:cxnLst/>
            <a:rect l="l" t="t" r="r" b="b"/>
            <a:pathLst>
              <a:path w="5722110" h="2781025">
                <a:moveTo>
                  <a:pt x="0" y="0"/>
                </a:moveTo>
                <a:lnTo>
                  <a:pt x="5722110" y="0"/>
                </a:lnTo>
                <a:lnTo>
                  <a:pt x="5722110" y="2781025"/>
                </a:lnTo>
                <a:lnTo>
                  <a:pt x="0" y="278102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4" name="AutoShape 14"/>
          <p:cNvSpPr/>
          <p:nvPr/>
        </p:nvSpPr>
        <p:spPr>
          <a:xfrm flipV="1">
            <a:off x="7702340" y="2140549"/>
            <a:ext cx="0" cy="649224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Freeform 15"/>
          <p:cNvSpPr/>
          <p:nvPr/>
        </p:nvSpPr>
        <p:spPr>
          <a:xfrm>
            <a:off x="3047189" y="2809048"/>
            <a:ext cx="4253609" cy="3344544"/>
          </a:xfrm>
          <a:custGeom>
            <a:avLst/>
            <a:gdLst/>
            <a:ahLst/>
            <a:cxnLst/>
            <a:rect l="l" t="t" r="r" b="b"/>
            <a:pathLst>
              <a:path w="4253609" h="3344544">
                <a:moveTo>
                  <a:pt x="0" y="0"/>
                </a:moveTo>
                <a:lnTo>
                  <a:pt x="4253610" y="0"/>
                </a:lnTo>
                <a:lnTo>
                  <a:pt x="4253610" y="3344544"/>
                </a:lnTo>
                <a:lnTo>
                  <a:pt x="0" y="334454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468169" y="1582965"/>
            <a:ext cx="3082593" cy="426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11"/>
              </a:lnSpc>
              <a:spcBef>
                <a:spcPct val="0"/>
              </a:spcBef>
            </a:pPr>
            <a:r>
              <a:rPr lang="en-US" sz="2436" spc="158">
                <a:solidFill>
                  <a:srgbClr val="191919"/>
                </a:solidFill>
                <a:latin typeface="Alata"/>
              </a:rPr>
              <a:t>Shape function</a:t>
            </a:r>
          </a:p>
        </p:txBody>
      </p:sp>
      <p:sp>
        <p:nvSpPr>
          <p:cNvPr id="17" name="Freeform 17"/>
          <p:cNvSpPr/>
          <p:nvPr/>
        </p:nvSpPr>
        <p:spPr>
          <a:xfrm flipH="1">
            <a:off x="11634769" y="6153592"/>
            <a:ext cx="9379701" cy="9274179"/>
          </a:xfrm>
          <a:custGeom>
            <a:avLst/>
            <a:gdLst/>
            <a:ahLst/>
            <a:cxnLst/>
            <a:rect l="l" t="t" r="r" b="b"/>
            <a:pathLst>
              <a:path w="9379701" h="9274179">
                <a:moveTo>
                  <a:pt x="9379701" y="0"/>
                </a:moveTo>
                <a:lnTo>
                  <a:pt x="0" y="0"/>
                </a:lnTo>
                <a:lnTo>
                  <a:pt x="0" y="9274179"/>
                </a:lnTo>
                <a:lnTo>
                  <a:pt x="9379701" y="9274179"/>
                </a:lnTo>
                <a:lnTo>
                  <a:pt x="9379701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8" name="TextBox 18"/>
          <p:cNvSpPr txBox="1"/>
          <p:nvPr/>
        </p:nvSpPr>
        <p:spPr>
          <a:xfrm>
            <a:off x="8937167" y="1582965"/>
            <a:ext cx="3082593" cy="426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11"/>
              </a:lnSpc>
              <a:spcBef>
                <a:spcPct val="0"/>
              </a:spcBef>
            </a:pPr>
            <a:r>
              <a:rPr lang="en-US" sz="2436" spc="158">
                <a:solidFill>
                  <a:srgbClr val="191919"/>
                </a:solidFill>
                <a:latin typeface="Alata"/>
              </a:rPr>
              <a:t>C and B matrix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1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34699" y="237708"/>
            <a:ext cx="16265213" cy="2230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85"/>
              </a:lnSpc>
            </a:pPr>
            <a:r>
              <a:rPr lang="en-US" sz="6417" spc="417">
                <a:solidFill>
                  <a:srgbClr val="FFFFFF"/>
                </a:solidFill>
                <a:latin typeface="Alata"/>
              </a:rPr>
              <a:t>Derivations&amp;Equations for Element</a:t>
            </a:r>
          </a:p>
          <a:p>
            <a:pPr marL="0" lvl="0" indent="0" algn="l">
              <a:lnSpc>
                <a:spcPts val="8985"/>
              </a:lnSpc>
              <a:spcBef>
                <a:spcPct val="0"/>
              </a:spcBef>
            </a:pPr>
            <a:endParaRPr lang="en-US" sz="6417" spc="417">
              <a:solidFill>
                <a:srgbClr val="FFFFFF"/>
              </a:solidFill>
              <a:latin typeface="Alata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0" y="1415011"/>
            <a:ext cx="18288000" cy="8164041"/>
            <a:chOff x="0" y="0"/>
            <a:chExt cx="6210981" cy="27726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210981" cy="2772676"/>
            </a:xfrm>
            <a:custGeom>
              <a:avLst/>
              <a:gdLst/>
              <a:ahLst/>
              <a:cxnLst/>
              <a:rect l="l" t="t" r="r" b="b"/>
              <a:pathLst>
                <a:path w="6210981" h="2772676">
                  <a:moveTo>
                    <a:pt x="4657" y="0"/>
                  </a:moveTo>
                  <a:lnTo>
                    <a:pt x="6206324" y="0"/>
                  </a:lnTo>
                  <a:cubicBezTo>
                    <a:pt x="6208896" y="0"/>
                    <a:pt x="6210981" y="2085"/>
                    <a:pt x="6210981" y="4657"/>
                  </a:cubicBezTo>
                  <a:lnTo>
                    <a:pt x="6210981" y="2768020"/>
                  </a:lnTo>
                  <a:cubicBezTo>
                    <a:pt x="6210981" y="2770592"/>
                    <a:pt x="6208896" y="2772676"/>
                    <a:pt x="6206324" y="2772676"/>
                  </a:cubicBezTo>
                  <a:lnTo>
                    <a:pt x="4657" y="2772676"/>
                  </a:lnTo>
                  <a:cubicBezTo>
                    <a:pt x="2085" y="2772676"/>
                    <a:pt x="0" y="2770592"/>
                    <a:pt x="0" y="2768020"/>
                  </a:cubicBezTo>
                  <a:lnTo>
                    <a:pt x="0" y="4657"/>
                  </a:lnTo>
                  <a:cubicBezTo>
                    <a:pt x="0" y="2085"/>
                    <a:pt x="2085" y="0"/>
                    <a:pt x="465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6210981" cy="28107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2025152" y="5851764"/>
            <a:ext cx="9379701" cy="9274179"/>
          </a:xfrm>
          <a:custGeom>
            <a:avLst/>
            <a:gdLst/>
            <a:ahLst/>
            <a:cxnLst/>
            <a:rect l="l" t="t" r="r" b="b"/>
            <a:pathLst>
              <a:path w="9379701" h="9274179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 rot="-3860225">
            <a:off x="5263086" y="-2091789"/>
            <a:ext cx="5813961" cy="5748554"/>
          </a:xfrm>
          <a:custGeom>
            <a:avLst/>
            <a:gdLst/>
            <a:ahLst/>
            <a:cxnLst/>
            <a:rect l="l" t="t" r="r" b="b"/>
            <a:pathLst>
              <a:path w="5813961" h="5748554">
                <a:moveTo>
                  <a:pt x="0" y="0"/>
                </a:moveTo>
                <a:lnTo>
                  <a:pt x="5813961" y="0"/>
                </a:lnTo>
                <a:lnTo>
                  <a:pt x="5813961" y="5748555"/>
                </a:lnTo>
                <a:lnTo>
                  <a:pt x="0" y="57485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0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 flipH="1">
            <a:off x="11634769" y="6153592"/>
            <a:ext cx="9379701" cy="9274179"/>
          </a:xfrm>
          <a:custGeom>
            <a:avLst/>
            <a:gdLst/>
            <a:ahLst/>
            <a:cxnLst/>
            <a:rect l="l" t="t" r="r" b="b"/>
            <a:pathLst>
              <a:path w="9379701" h="9274179">
                <a:moveTo>
                  <a:pt x="9379701" y="0"/>
                </a:moveTo>
                <a:lnTo>
                  <a:pt x="0" y="0"/>
                </a:lnTo>
                <a:lnTo>
                  <a:pt x="0" y="9274179"/>
                </a:lnTo>
                <a:lnTo>
                  <a:pt x="9379701" y="9274179"/>
                </a:lnTo>
                <a:lnTo>
                  <a:pt x="9379701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>
            <a:off x="2333949" y="2022735"/>
            <a:ext cx="5020600" cy="2125579"/>
          </a:xfrm>
          <a:custGeom>
            <a:avLst/>
            <a:gdLst/>
            <a:ahLst/>
            <a:cxnLst/>
            <a:rect l="l" t="t" r="r" b="b"/>
            <a:pathLst>
              <a:path w="5020600" h="2125579">
                <a:moveTo>
                  <a:pt x="0" y="0"/>
                </a:moveTo>
                <a:lnTo>
                  <a:pt x="5020599" y="0"/>
                </a:lnTo>
                <a:lnTo>
                  <a:pt x="5020599" y="2125579"/>
                </a:lnTo>
                <a:lnTo>
                  <a:pt x="0" y="21255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2312606" y="4591204"/>
            <a:ext cx="4543266" cy="3453175"/>
          </a:xfrm>
          <a:custGeom>
            <a:avLst/>
            <a:gdLst/>
            <a:ahLst/>
            <a:cxnLst/>
            <a:rect l="l" t="t" r="r" b="b"/>
            <a:pathLst>
              <a:path w="4543266" h="3453175">
                <a:moveTo>
                  <a:pt x="0" y="0"/>
                </a:moveTo>
                <a:lnTo>
                  <a:pt x="4543266" y="0"/>
                </a:lnTo>
                <a:lnTo>
                  <a:pt x="4543266" y="3453175"/>
                </a:lnTo>
                <a:lnTo>
                  <a:pt x="0" y="34531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929904" y="4246905"/>
            <a:ext cx="3828688" cy="217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69"/>
              </a:lnSpc>
            </a:pPr>
            <a:r>
              <a:rPr lang="en-US" sz="1263">
                <a:solidFill>
                  <a:srgbClr val="000000"/>
                </a:solidFill>
                <a:latin typeface="Canva Sans 2"/>
              </a:rPr>
              <a:t>where V is the volume of the tetrahedral element.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86645" y="1780931"/>
            <a:ext cx="3082593" cy="426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11"/>
              </a:lnSpc>
              <a:spcBef>
                <a:spcPct val="0"/>
              </a:spcBef>
            </a:pPr>
            <a:r>
              <a:rPr lang="en-US" sz="2436" spc="158">
                <a:solidFill>
                  <a:srgbClr val="191919"/>
                </a:solidFill>
                <a:latin typeface="Alata"/>
              </a:rPr>
              <a:t>Stiffness</a:t>
            </a:r>
          </a:p>
        </p:txBody>
      </p:sp>
      <p:sp>
        <p:nvSpPr>
          <p:cNvPr id="13" name="Freeform 13"/>
          <p:cNvSpPr/>
          <p:nvPr/>
        </p:nvSpPr>
        <p:spPr>
          <a:xfrm>
            <a:off x="10147370" y="3085525"/>
            <a:ext cx="7830289" cy="467812"/>
          </a:xfrm>
          <a:custGeom>
            <a:avLst/>
            <a:gdLst/>
            <a:ahLst/>
            <a:cxnLst/>
            <a:rect l="l" t="t" r="r" b="b"/>
            <a:pathLst>
              <a:path w="7830289" h="467812">
                <a:moveTo>
                  <a:pt x="0" y="0"/>
                </a:moveTo>
                <a:lnTo>
                  <a:pt x="7830289" y="0"/>
                </a:lnTo>
                <a:lnTo>
                  <a:pt x="7830289" y="467812"/>
                </a:lnTo>
                <a:lnTo>
                  <a:pt x="0" y="4678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1314834" y="4591204"/>
            <a:ext cx="4495955" cy="3425900"/>
          </a:xfrm>
          <a:custGeom>
            <a:avLst/>
            <a:gdLst/>
            <a:ahLst/>
            <a:cxnLst/>
            <a:rect l="l" t="t" r="r" b="b"/>
            <a:pathLst>
              <a:path w="4495955" h="3425900">
                <a:moveTo>
                  <a:pt x="0" y="0"/>
                </a:moveTo>
                <a:lnTo>
                  <a:pt x="4495955" y="0"/>
                </a:lnTo>
                <a:lnTo>
                  <a:pt x="4495955" y="3425901"/>
                </a:lnTo>
                <a:lnTo>
                  <a:pt x="0" y="342590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147370" y="1812647"/>
            <a:ext cx="4193577" cy="426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11"/>
              </a:lnSpc>
              <a:spcBef>
                <a:spcPct val="0"/>
              </a:spcBef>
            </a:pPr>
            <a:r>
              <a:rPr lang="en-US" sz="2436" spc="158">
                <a:solidFill>
                  <a:srgbClr val="191919"/>
                </a:solidFill>
                <a:latin typeface="Alata"/>
              </a:rPr>
              <a:t>Traction force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23113" y="384719"/>
            <a:ext cx="14790971" cy="8521024"/>
          </a:xfrm>
          <a:custGeom>
            <a:avLst/>
            <a:gdLst/>
            <a:ahLst/>
            <a:cxnLst/>
            <a:rect l="l" t="t" r="r" b="b"/>
            <a:pathLst>
              <a:path w="14790971" h="8521024">
                <a:moveTo>
                  <a:pt x="0" y="0"/>
                </a:moveTo>
                <a:lnTo>
                  <a:pt x="14790971" y="0"/>
                </a:lnTo>
                <a:lnTo>
                  <a:pt x="14790971" y="8521024"/>
                </a:lnTo>
                <a:lnTo>
                  <a:pt x="0" y="85210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219476" y="5987822"/>
            <a:ext cx="3434863" cy="830069"/>
          </a:xfrm>
          <a:custGeom>
            <a:avLst/>
            <a:gdLst/>
            <a:ahLst/>
            <a:cxnLst/>
            <a:rect l="l" t="t" r="r" b="b"/>
            <a:pathLst>
              <a:path w="3434863" h="830069">
                <a:moveTo>
                  <a:pt x="0" y="0"/>
                </a:moveTo>
                <a:lnTo>
                  <a:pt x="3434863" y="0"/>
                </a:lnTo>
                <a:lnTo>
                  <a:pt x="3434863" y="830069"/>
                </a:lnTo>
                <a:lnTo>
                  <a:pt x="0" y="8300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7281" b="-62208"/>
            </a:stretch>
          </a:blipFill>
        </p:spPr>
      </p:sp>
      <p:sp>
        <p:nvSpPr>
          <p:cNvPr id="4" name="Freeform 4"/>
          <p:cNvSpPr/>
          <p:nvPr/>
        </p:nvSpPr>
        <p:spPr>
          <a:xfrm rot="5657491">
            <a:off x="8451144" y="4924449"/>
            <a:ext cx="862204" cy="1264567"/>
          </a:xfrm>
          <a:custGeom>
            <a:avLst/>
            <a:gdLst/>
            <a:ahLst/>
            <a:cxnLst/>
            <a:rect l="l" t="t" r="r" b="b"/>
            <a:pathLst>
              <a:path w="862204" h="1264567">
                <a:moveTo>
                  <a:pt x="0" y="0"/>
                </a:moveTo>
                <a:lnTo>
                  <a:pt x="862204" y="0"/>
                </a:lnTo>
                <a:lnTo>
                  <a:pt x="862204" y="1264567"/>
                </a:lnTo>
                <a:lnTo>
                  <a:pt x="0" y="12645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897756" y="6208680"/>
            <a:ext cx="8078304" cy="340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4"/>
              </a:lnSpc>
              <a:spcBef>
                <a:spcPct val="0"/>
              </a:spcBef>
            </a:pPr>
            <a:r>
              <a:rPr lang="en-US" sz="1960">
                <a:solidFill>
                  <a:srgbClr val="004AAD"/>
                </a:solidFill>
                <a:latin typeface="Canva Sans 2 Bold"/>
              </a:rPr>
              <a:t>Pure-Incremental method</a:t>
            </a:r>
            <a:r>
              <a:rPr lang="en-US" sz="1960">
                <a:solidFill>
                  <a:srgbClr val="004AAD"/>
                </a:solidFill>
                <a:latin typeface="Canva Sans 2"/>
              </a:rPr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22409" y="460174"/>
            <a:ext cx="5439265" cy="1314453"/>
          </a:xfrm>
          <a:custGeom>
            <a:avLst/>
            <a:gdLst/>
            <a:ahLst/>
            <a:cxnLst/>
            <a:rect l="l" t="t" r="r" b="b"/>
            <a:pathLst>
              <a:path w="5439265" h="1314453">
                <a:moveTo>
                  <a:pt x="0" y="0"/>
                </a:moveTo>
                <a:lnTo>
                  <a:pt x="5439265" y="0"/>
                </a:lnTo>
                <a:lnTo>
                  <a:pt x="5439265" y="1314454"/>
                </a:lnTo>
                <a:lnTo>
                  <a:pt x="0" y="13144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7281" b="-6220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734713" y="5631848"/>
            <a:ext cx="2979731" cy="2295329"/>
          </a:xfrm>
          <a:custGeom>
            <a:avLst/>
            <a:gdLst/>
            <a:ahLst/>
            <a:cxnLst/>
            <a:rect l="l" t="t" r="r" b="b"/>
            <a:pathLst>
              <a:path w="2979731" h="2295329">
                <a:moveTo>
                  <a:pt x="0" y="0"/>
                </a:moveTo>
                <a:lnTo>
                  <a:pt x="2979731" y="0"/>
                </a:lnTo>
                <a:lnTo>
                  <a:pt x="2979731" y="2295329"/>
                </a:lnTo>
                <a:lnTo>
                  <a:pt x="0" y="22953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2116" y="5436487"/>
            <a:ext cx="2775529" cy="2081494"/>
          </a:xfrm>
          <a:custGeom>
            <a:avLst/>
            <a:gdLst/>
            <a:ahLst/>
            <a:cxnLst/>
            <a:rect l="l" t="t" r="r" b="b"/>
            <a:pathLst>
              <a:path w="2775529" h="2081494">
                <a:moveTo>
                  <a:pt x="0" y="0"/>
                </a:moveTo>
                <a:lnTo>
                  <a:pt x="2775530" y="0"/>
                </a:lnTo>
                <a:lnTo>
                  <a:pt x="2775530" y="2081494"/>
                </a:lnTo>
                <a:lnTo>
                  <a:pt x="0" y="20814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040" b="-1040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16842" y="2317175"/>
            <a:ext cx="3090945" cy="1382495"/>
          </a:xfrm>
          <a:custGeom>
            <a:avLst/>
            <a:gdLst/>
            <a:ahLst/>
            <a:cxnLst/>
            <a:rect l="l" t="t" r="r" b="b"/>
            <a:pathLst>
              <a:path w="3090945" h="1382495">
                <a:moveTo>
                  <a:pt x="0" y="0"/>
                </a:moveTo>
                <a:lnTo>
                  <a:pt x="3090945" y="0"/>
                </a:lnTo>
                <a:lnTo>
                  <a:pt x="3090945" y="1382496"/>
                </a:lnTo>
                <a:lnTo>
                  <a:pt x="0" y="13824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669686" y="0"/>
            <a:ext cx="4613459" cy="2063474"/>
          </a:xfrm>
          <a:custGeom>
            <a:avLst/>
            <a:gdLst/>
            <a:ahLst/>
            <a:cxnLst/>
            <a:rect l="l" t="t" r="r" b="b"/>
            <a:pathLst>
              <a:path w="4613459" h="2063474">
                <a:moveTo>
                  <a:pt x="0" y="0"/>
                </a:moveTo>
                <a:lnTo>
                  <a:pt x="4613459" y="0"/>
                </a:lnTo>
                <a:lnTo>
                  <a:pt x="4613459" y="2063474"/>
                </a:lnTo>
                <a:lnTo>
                  <a:pt x="0" y="20634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5078574">
            <a:off x="2952223" y="2028003"/>
            <a:ext cx="702480" cy="212500"/>
          </a:xfrm>
          <a:custGeom>
            <a:avLst/>
            <a:gdLst/>
            <a:ahLst/>
            <a:cxnLst/>
            <a:rect l="l" t="t" r="r" b="b"/>
            <a:pathLst>
              <a:path w="702480" h="212500">
                <a:moveTo>
                  <a:pt x="0" y="0"/>
                </a:moveTo>
                <a:lnTo>
                  <a:pt x="702480" y="0"/>
                </a:lnTo>
                <a:lnTo>
                  <a:pt x="702480" y="212500"/>
                </a:lnTo>
                <a:lnTo>
                  <a:pt x="0" y="2125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108040" y="2388486"/>
            <a:ext cx="3266763" cy="1461134"/>
          </a:xfrm>
          <a:custGeom>
            <a:avLst/>
            <a:gdLst/>
            <a:ahLst/>
            <a:cxnLst/>
            <a:rect l="l" t="t" r="r" b="b"/>
            <a:pathLst>
              <a:path w="3266763" h="1461134">
                <a:moveTo>
                  <a:pt x="0" y="0"/>
                </a:moveTo>
                <a:lnTo>
                  <a:pt x="3266764" y="0"/>
                </a:lnTo>
                <a:lnTo>
                  <a:pt x="3266764" y="1461134"/>
                </a:lnTo>
                <a:lnTo>
                  <a:pt x="0" y="14611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431587" y="2897793"/>
            <a:ext cx="731437" cy="221260"/>
          </a:xfrm>
          <a:custGeom>
            <a:avLst/>
            <a:gdLst/>
            <a:ahLst/>
            <a:cxnLst/>
            <a:rect l="l" t="t" r="r" b="b"/>
            <a:pathLst>
              <a:path w="731437" h="221260">
                <a:moveTo>
                  <a:pt x="0" y="0"/>
                </a:moveTo>
                <a:lnTo>
                  <a:pt x="731437" y="0"/>
                </a:lnTo>
                <a:lnTo>
                  <a:pt x="731437" y="221260"/>
                </a:lnTo>
                <a:lnTo>
                  <a:pt x="0" y="2212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9144000" y="2388486"/>
            <a:ext cx="2957193" cy="1322672"/>
          </a:xfrm>
          <a:custGeom>
            <a:avLst/>
            <a:gdLst/>
            <a:ahLst/>
            <a:cxnLst/>
            <a:rect l="l" t="t" r="r" b="b"/>
            <a:pathLst>
              <a:path w="2957193" h="1322672">
                <a:moveTo>
                  <a:pt x="0" y="0"/>
                </a:moveTo>
                <a:lnTo>
                  <a:pt x="2957193" y="0"/>
                </a:lnTo>
                <a:lnTo>
                  <a:pt x="2957193" y="1322671"/>
                </a:lnTo>
                <a:lnTo>
                  <a:pt x="0" y="13226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108229" y="2781645"/>
            <a:ext cx="3004396" cy="322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sz="1807" spc="23">
                <a:solidFill>
                  <a:srgbClr val="000000"/>
                </a:solidFill>
                <a:latin typeface="Alata"/>
              </a:rPr>
              <a:t>uDisp= uDisp + KG\f_trac;</a:t>
            </a:r>
          </a:p>
        </p:txBody>
      </p:sp>
      <p:sp>
        <p:nvSpPr>
          <p:cNvPr id="12" name="Freeform 12"/>
          <p:cNvSpPr/>
          <p:nvPr/>
        </p:nvSpPr>
        <p:spPr>
          <a:xfrm>
            <a:off x="8322826" y="2829270"/>
            <a:ext cx="821174" cy="248405"/>
          </a:xfrm>
          <a:custGeom>
            <a:avLst/>
            <a:gdLst/>
            <a:ahLst/>
            <a:cxnLst/>
            <a:rect l="l" t="t" r="r" b="b"/>
            <a:pathLst>
              <a:path w="821174" h="248405">
                <a:moveTo>
                  <a:pt x="0" y="0"/>
                </a:moveTo>
                <a:lnTo>
                  <a:pt x="821174" y="0"/>
                </a:lnTo>
                <a:lnTo>
                  <a:pt x="821174" y="248405"/>
                </a:lnTo>
                <a:lnTo>
                  <a:pt x="0" y="2484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2979399" y="2347087"/>
            <a:ext cx="2957193" cy="1322672"/>
          </a:xfrm>
          <a:custGeom>
            <a:avLst/>
            <a:gdLst/>
            <a:ahLst/>
            <a:cxnLst/>
            <a:rect l="l" t="t" r="r" b="b"/>
            <a:pathLst>
              <a:path w="2957193" h="1322672">
                <a:moveTo>
                  <a:pt x="0" y="0"/>
                </a:moveTo>
                <a:lnTo>
                  <a:pt x="2957193" y="0"/>
                </a:lnTo>
                <a:lnTo>
                  <a:pt x="2957193" y="1322672"/>
                </a:lnTo>
                <a:lnTo>
                  <a:pt x="0" y="13226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2135425" y="2925619"/>
            <a:ext cx="821174" cy="248405"/>
          </a:xfrm>
          <a:custGeom>
            <a:avLst/>
            <a:gdLst/>
            <a:ahLst/>
            <a:cxnLst/>
            <a:rect l="l" t="t" r="r" b="b"/>
            <a:pathLst>
              <a:path w="821174" h="248405">
                <a:moveTo>
                  <a:pt x="0" y="0"/>
                </a:moveTo>
                <a:lnTo>
                  <a:pt x="821174" y="0"/>
                </a:lnTo>
                <a:lnTo>
                  <a:pt x="821174" y="248405"/>
                </a:lnTo>
                <a:lnTo>
                  <a:pt x="0" y="2484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3580696" y="6495389"/>
            <a:ext cx="1002211" cy="568248"/>
          </a:xfrm>
          <a:custGeom>
            <a:avLst/>
            <a:gdLst/>
            <a:ahLst/>
            <a:cxnLst/>
            <a:rect l="l" t="t" r="r" b="b"/>
            <a:pathLst>
              <a:path w="1002211" h="568248">
                <a:moveTo>
                  <a:pt x="0" y="0"/>
                </a:moveTo>
                <a:lnTo>
                  <a:pt x="1002211" y="0"/>
                </a:lnTo>
                <a:lnTo>
                  <a:pt x="1002211" y="568247"/>
                </a:lnTo>
                <a:lnTo>
                  <a:pt x="0" y="56824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0577956" y="7663675"/>
            <a:ext cx="2378643" cy="527005"/>
          </a:xfrm>
          <a:custGeom>
            <a:avLst/>
            <a:gdLst/>
            <a:ahLst/>
            <a:cxnLst/>
            <a:rect l="l" t="t" r="r" b="b"/>
            <a:pathLst>
              <a:path w="2378643" h="527005">
                <a:moveTo>
                  <a:pt x="0" y="0"/>
                </a:moveTo>
                <a:lnTo>
                  <a:pt x="2378643" y="0"/>
                </a:lnTo>
                <a:lnTo>
                  <a:pt x="2378643" y="527004"/>
                </a:lnTo>
                <a:lnTo>
                  <a:pt x="0" y="52700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7" name="AutoShape 17"/>
          <p:cNvSpPr/>
          <p:nvPr/>
        </p:nvSpPr>
        <p:spPr>
          <a:xfrm flipH="1">
            <a:off x="3580696" y="4115653"/>
            <a:ext cx="1015275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8" name="Freeform 18"/>
          <p:cNvSpPr/>
          <p:nvPr/>
        </p:nvSpPr>
        <p:spPr>
          <a:xfrm rot="4897914">
            <a:off x="10968607" y="8455176"/>
            <a:ext cx="539514" cy="163203"/>
          </a:xfrm>
          <a:custGeom>
            <a:avLst/>
            <a:gdLst/>
            <a:ahLst/>
            <a:cxnLst/>
            <a:rect l="l" t="t" r="r" b="b"/>
            <a:pathLst>
              <a:path w="539514" h="163203">
                <a:moveTo>
                  <a:pt x="0" y="0"/>
                </a:moveTo>
                <a:lnTo>
                  <a:pt x="539514" y="0"/>
                </a:lnTo>
                <a:lnTo>
                  <a:pt x="539514" y="163202"/>
                </a:lnTo>
                <a:lnTo>
                  <a:pt x="0" y="16320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11991298" y="8305959"/>
            <a:ext cx="219789" cy="404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3"/>
              </a:lnSpc>
              <a:spcBef>
                <a:spcPct val="0"/>
              </a:spcBef>
            </a:pPr>
            <a:r>
              <a:rPr lang="en-US" sz="2285" spc="29">
                <a:solidFill>
                  <a:srgbClr val="000000"/>
                </a:solidFill>
                <a:latin typeface="Alata"/>
              </a:rPr>
              <a:t>G</a:t>
            </a:r>
          </a:p>
        </p:txBody>
      </p:sp>
      <p:sp>
        <p:nvSpPr>
          <p:cNvPr id="20" name="Freeform 20"/>
          <p:cNvSpPr/>
          <p:nvPr/>
        </p:nvSpPr>
        <p:spPr>
          <a:xfrm rot="4897914">
            <a:off x="12133379" y="8455176"/>
            <a:ext cx="539514" cy="163203"/>
          </a:xfrm>
          <a:custGeom>
            <a:avLst/>
            <a:gdLst/>
            <a:ahLst/>
            <a:cxnLst/>
            <a:rect l="l" t="t" r="r" b="b"/>
            <a:pathLst>
              <a:path w="539514" h="163203">
                <a:moveTo>
                  <a:pt x="0" y="0"/>
                </a:moveTo>
                <a:lnTo>
                  <a:pt x="539514" y="0"/>
                </a:lnTo>
                <a:lnTo>
                  <a:pt x="539514" y="163202"/>
                </a:lnTo>
                <a:lnTo>
                  <a:pt x="0" y="16320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8374804" y="5086350"/>
            <a:ext cx="7119800" cy="2245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36"/>
              </a:lnSpc>
            </a:pPr>
            <a:r>
              <a:rPr lang="en-US" sz="1713" spc="22">
                <a:solidFill>
                  <a:srgbClr val="000000"/>
                </a:solidFill>
                <a:latin typeface="Alata"/>
              </a:rPr>
              <a:t>Young's modulus(E) predicts how much a material sample extends under tension or shortens under compression. The Young's modulus directly applies to cases of uniaxial stress; that is, tensile or compressive stress in one direction and no stress in the other directions.</a:t>
            </a:r>
          </a:p>
          <a:p>
            <a:pPr algn="ctr">
              <a:lnSpc>
                <a:spcPts val="2536"/>
              </a:lnSpc>
            </a:pPr>
            <a:endParaRPr lang="en-US" sz="1713" spc="22">
              <a:solidFill>
                <a:srgbClr val="000000"/>
              </a:solidFill>
              <a:latin typeface="Alata"/>
            </a:endParaRPr>
          </a:p>
          <a:p>
            <a:pPr algn="ctr">
              <a:lnSpc>
                <a:spcPts val="2536"/>
              </a:lnSpc>
              <a:spcBef>
                <a:spcPct val="0"/>
              </a:spcBef>
            </a:pPr>
            <a:r>
              <a:rPr lang="en-US" sz="1713" spc="22">
                <a:solidFill>
                  <a:srgbClr val="000000"/>
                </a:solidFill>
                <a:latin typeface="Alata"/>
              </a:rPr>
              <a:t>In 3D FEM, there is shear stress between the each other elements.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-691706" y="655626"/>
            <a:ext cx="8267495" cy="698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9"/>
              </a:lnSpc>
            </a:pPr>
            <a:r>
              <a:rPr lang="en-US" sz="2006">
                <a:solidFill>
                  <a:srgbClr val="004AAD"/>
                </a:solidFill>
                <a:latin typeface="Canva Sans 2 Bold"/>
              </a:rPr>
              <a:t>Non-linear Solution Algorithm</a:t>
            </a:r>
            <a:r>
              <a:rPr lang="en-US" sz="2006">
                <a:solidFill>
                  <a:srgbClr val="004AAD"/>
                </a:solidFill>
                <a:latin typeface="Canva Sans 2"/>
              </a:rPr>
              <a:t>: </a:t>
            </a:r>
            <a:r>
              <a:rPr lang="en-US" sz="2006">
                <a:solidFill>
                  <a:srgbClr val="004AAD"/>
                </a:solidFill>
                <a:latin typeface="Canva Sans 2 Bold"/>
              </a:rPr>
              <a:t> </a:t>
            </a:r>
          </a:p>
          <a:p>
            <a:pPr algn="ctr">
              <a:lnSpc>
                <a:spcPts val="2809"/>
              </a:lnSpc>
              <a:spcBef>
                <a:spcPct val="0"/>
              </a:spcBef>
            </a:pPr>
            <a:r>
              <a:rPr lang="en-US" sz="2006">
                <a:solidFill>
                  <a:srgbClr val="004AAD"/>
                </a:solidFill>
                <a:latin typeface="Canva Sans 2 Bold"/>
              </a:rPr>
              <a:t>Pure-Incremental method</a:t>
            </a:r>
            <a:r>
              <a:rPr lang="en-US" sz="2006">
                <a:solidFill>
                  <a:srgbClr val="004AAD"/>
                </a:solidFill>
                <a:latin typeface="Canva Sans 2"/>
              </a:rPr>
              <a:t>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78844" y="4735952"/>
            <a:ext cx="3252743" cy="675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7"/>
              </a:lnSpc>
              <a:spcBef>
                <a:spcPct val="0"/>
              </a:spcBef>
            </a:pPr>
            <a:r>
              <a:rPr lang="en-US" sz="1849" spc="24">
                <a:solidFill>
                  <a:srgbClr val="004AAD"/>
                </a:solidFill>
                <a:latin typeface="Alata"/>
              </a:rPr>
              <a:t>Stress-strain curve-Hardin-Drenvich concrete model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376944" y="7889077"/>
            <a:ext cx="2882356" cy="142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83"/>
              </a:lnSpc>
              <a:spcBef>
                <a:spcPct val="0"/>
              </a:spcBef>
            </a:pPr>
            <a:r>
              <a:rPr lang="en-US" sz="1543" spc="20">
                <a:solidFill>
                  <a:srgbClr val="004AAD"/>
                </a:solidFill>
                <a:latin typeface="Alata"/>
              </a:rPr>
              <a:t>Describes behavior of a material under different loading </a:t>
            </a:r>
          </a:p>
          <a:p>
            <a:pPr algn="ctr">
              <a:lnSpc>
                <a:spcPts val="2283"/>
              </a:lnSpc>
              <a:spcBef>
                <a:spcPct val="0"/>
              </a:spcBef>
            </a:pPr>
            <a:r>
              <a:rPr lang="en-US" sz="1543" spc="20">
                <a:solidFill>
                  <a:srgbClr val="004AAD"/>
                </a:solidFill>
                <a:latin typeface="Alata"/>
              </a:rPr>
              <a:t>conditions (tension, compression, shear)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55044" y="2602706"/>
            <a:ext cx="3414541" cy="754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9"/>
              </a:lnSpc>
              <a:spcBef>
                <a:spcPct val="0"/>
              </a:spcBef>
            </a:pPr>
            <a:r>
              <a:rPr lang="en-US" sz="2053" spc="26">
                <a:solidFill>
                  <a:srgbClr val="000000"/>
                </a:solidFill>
                <a:latin typeface="Alata"/>
              </a:rPr>
              <a:t>solver was applied in number of load steps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851639" y="475925"/>
            <a:ext cx="4249554" cy="1064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6"/>
              </a:lnSpc>
              <a:spcBef>
                <a:spcPct val="0"/>
              </a:spcBef>
            </a:pPr>
            <a:r>
              <a:rPr lang="en-US" sz="1930" spc="25">
                <a:solidFill>
                  <a:srgbClr val="000000"/>
                </a:solidFill>
                <a:latin typeface="Alata"/>
              </a:rPr>
              <a:t>We performed no. of iterations to obtain the force that produces displacement=0.058m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239224" y="2612231"/>
            <a:ext cx="3004396" cy="1090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70"/>
              </a:lnSpc>
              <a:spcBef>
                <a:spcPct val="0"/>
              </a:spcBef>
            </a:pPr>
            <a:r>
              <a:rPr lang="en-US" sz="2007" spc="26">
                <a:solidFill>
                  <a:srgbClr val="000000"/>
                </a:solidFill>
                <a:latin typeface="Alata"/>
              </a:rPr>
              <a:t>Reduced E was obtained in each incremental load step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032799" y="2602706"/>
            <a:ext cx="2947246" cy="779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5"/>
              </a:lnSpc>
              <a:spcBef>
                <a:spcPct val="0"/>
              </a:spcBef>
            </a:pPr>
            <a:r>
              <a:rPr lang="en-US" sz="2172" spc="28">
                <a:solidFill>
                  <a:srgbClr val="000000"/>
                </a:solidFill>
                <a:latin typeface="Alata"/>
              </a:rPr>
              <a:t>strains, stresses are obtained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855682" y="8305959"/>
            <a:ext cx="139422" cy="404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3"/>
              </a:lnSpc>
              <a:spcBef>
                <a:spcPct val="0"/>
              </a:spcBef>
            </a:pPr>
            <a:r>
              <a:rPr lang="en-US" sz="2285" spc="29">
                <a:solidFill>
                  <a:srgbClr val="000000"/>
                </a:solidFill>
                <a:latin typeface="Alata"/>
              </a:rPr>
              <a:t>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1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876339"/>
            <a:ext cx="18288000" cy="9343505"/>
          </a:xfrm>
          <a:custGeom>
            <a:avLst/>
            <a:gdLst/>
            <a:ahLst/>
            <a:cxnLst/>
            <a:rect l="l" t="t" r="r" b="b"/>
            <a:pathLst>
              <a:path w="18288000" h="9343505">
                <a:moveTo>
                  <a:pt x="18288000" y="0"/>
                </a:moveTo>
                <a:lnTo>
                  <a:pt x="0" y="0"/>
                </a:lnTo>
                <a:lnTo>
                  <a:pt x="0" y="9343505"/>
                </a:lnTo>
                <a:lnTo>
                  <a:pt x="18288000" y="9343505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3" name="Group 3"/>
          <p:cNvGrpSpPr/>
          <p:nvPr/>
        </p:nvGrpSpPr>
        <p:grpSpPr>
          <a:xfrm>
            <a:off x="1028700" y="3733151"/>
            <a:ext cx="3302333" cy="1834947"/>
            <a:chOff x="0" y="0"/>
            <a:chExt cx="4159440" cy="23112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159377" cy="2311146"/>
            </a:xfrm>
            <a:custGeom>
              <a:avLst/>
              <a:gdLst/>
              <a:ahLst/>
              <a:cxnLst/>
              <a:rect l="l" t="t" r="r" b="b"/>
              <a:pathLst>
                <a:path w="4159377" h="2311146">
                  <a:moveTo>
                    <a:pt x="4159377" y="1243076"/>
                  </a:moveTo>
                  <a:cubicBezTo>
                    <a:pt x="3182874" y="1031875"/>
                    <a:pt x="3182874" y="1031875"/>
                    <a:pt x="3182874" y="1031875"/>
                  </a:cubicBezTo>
                  <a:cubicBezTo>
                    <a:pt x="3315462" y="905129"/>
                    <a:pt x="3315462" y="905129"/>
                    <a:pt x="3315462" y="905129"/>
                  </a:cubicBezTo>
                  <a:cubicBezTo>
                    <a:pt x="2959862" y="573278"/>
                    <a:pt x="2489581" y="374142"/>
                    <a:pt x="1965198" y="374142"/>
                  </a:cubicBezTo>
                  <a:cubicBezTo>
                    <a:pt x="886079" y="374142"/>
                    <a:pt x="12065" y="1237107"/>
                    <a:pt x="0" y="2311146"/>
                  </a:cubicBezTo>
                  <a:cubicBezTo>
                    <a:pt x="12065" y="1031875"/>
                    <a:pt x="1054989" y="0"/>
                    <a:pt x="2332863" y="0"/>
                  </a:cubicBezTo>
                  <a:cubicBezTo>
                    <a:pt x="2863342" y="0"/>
                    <a:pt x="3351657" y="175006"/>
                    <a:pt x="3743452" y="476758"/>
                  </a:cubicBezTo>
                  <a:cubicBezTo>
                    <a:pt x="3845941" y="374142"/>
                    <a:pt x="3845941" y="374142"/>
                    <a:pt x="3845941" y="374142"/>
                  </a:cubicBezTo>
                  <a:lnTo>
                    <a:pt x="4159377" y="1243076"/>
                  </a:lnTo>
                  <a:close/>
                </a:path>
              </a:pathLst>
            </a:custGeom>
            <a:solidFill>
              <a:srgbClr val="B4B7B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157889" y="4244193"/>
            <a:ext cx="2673535" cy="2675250"/>
            <a:chOff x="0" y="0"/>
            <a:chExt cx="3367440" cy="33696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367405" cy="3369564"/>
            </a:xfrm>
            <a:custGeom>
              <a:avLst/>
              <a:gdLst/>
              <a:ahLst/>
              <a:cxnLst/>
              <a:rect l="l" t="t" r="r" b="b"/>
              <a:pathLst>
                <a:path w="3367405" h="3369564">
                  <a:moveTo>
                    <a:pt x="0" y="1684782"/>
                  </a:moveTo>
                  <a:cubicBezTo>
                    <a:pt x="0" y="754253"/>
                    <a:pt x="753872" y="0"/>
                    <a:pt x="1683766" y="0"/>
                  </a:cubicBezTo>
                  <a:cubicBezTo>
                    <a:pt x="2613660" y="0"/>
                    <a:pt x="3367405" y="754253"/>
                    <a:pt x="3367405" y="1684782"/>
                  </a:cubicBezTo>
                  <a:cubicBezTo>
                    <a:pt x="3367405" y="2615311"/>
                    <a:pt x="2613660" y="3369564"/>
                    <a:pt x="1683766" y="3369564"/>
                  </a:cubicBezTo>
                  <a:cubicBezTo>
                    <a:pt x="753872" y="3369564"/>
                    <a:pt x="0" y="2615311"/>
                    <a:pt x="0" y="1684782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4325889" y="4242478"/>
            <a:ext cx="2674107" cy="2672392"/>
            <a:chOff x="0" y="0"/>
            <a:chExt cx="3368160" cy="3366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68040" cy="3366008"/>
            </a:xfrm>
            <a:custGeom>
              <a:avLst/>
              <a:gdLst/>
              <a:ahLst/>
              <a:cxnLst/>
              <a:rect l="l" t="t" r="r" b="b"/>
              <a:pathLst>
                <a:path w="3368040" h="3366008">
                  <a:moveTo>
                    <a:pt x="0" y="1683004"/>
                  </a:moveTo>
                  <a:cubicBezTo>
                    <a:pt x="0" y="753491"/>
                    <a:pt x="753999" y="0"/>
                    <a:pt x="1684020" y="0"/>
                  </a:cubicBezTo>
                  <a:cubicBezTo>
                    <a:pt x="2614041" y="0"/>
                    <a:pt x="3368040" y="753491"/>
                    <a:pt x="3368040" y="1683004"/>
                  </a:cubicBezTo>
                  <a:cubicBezTo>
                    <a:pt x="3368040" y="2612517"/>
                    <a:pt x="2614041" y="3366008"/>
                    <a:pt x="1684020" y="3366008"/>
                  </a:cubicBezTo>
                  <a:cubicBezTo>
                    <a:pt x="753999" y="3366008"/>
                    <a:pt x="0" y="2612517"/>
                    <a:pt x="0" y="1683004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4179550" y="5530371"/>
            <a:ext cx="3307478" cy="1832661"/>
            <a:chOff x="0" y="0"/>
            <a:chExt cx="4165920" cy="230832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65981" cy="2308352"/>
            </a:xfrm>
            <a:custGeom>
              <a:avLst/>
              <a:gdLst/>
              <a:ahLst/>
              <a:cxnLst/>
              <a:rect l="l" t="t" r="r" b="b"/>
              <a:pathLst>
                <a:path w="4165981" h="2308352">
                  <a:moveTo>
                    <a:pt x="4165981" y="1066800"/>
                  </a:moveTo>
                  <a:cubicBezTo>
                    <a:pt x="3189351" y="1271778"/>
                    <a:pt x="3189351" y="1271778"/>
                    <a:pt x="3189351" y="1271778"/>
                  </a:cubicBezTo>
                  <a:cubicBezTo>
                    <a:pt x="3315970" y="1404366"/>
                    <a:pt x="3315970" y="1404366"/>
                    <a:pt x="3315970" y="1404366"/>
                  </a:cubicBezTo>
                  <a:cubicBezTo>
                    <a:pt x="2966339" y="1735836"/>
                    <a:pt x="2489962" y="1934718"/>
                    <a:pt x="1971548" y="1934718"/>
                  </a:cubicBezTo>
                  <a:cubicBezTo>
                    <a:pt x="892302" y="1934591"/>
                    <a:pt x="18034" y="1072769"/>
                    <a:pt x="0" y="0"/>
                  </a:cubicBezTo>
                  <a:cubicBezTo>
                    <a:pt x="18034" y="1277747"/>
                    <a:pt x="1061085" y="2308352"/>
                    <a:pt x="2339213" y="2308352"/>
                  </a:cubicBezTo>
                  <a:cubicBezTo>
                    <a:pt x="2869692" y="2308352"/>
                    <a:pt x="3358134" y="2133600"/>
                    <a:pt x="3749929" y="1832229"/>
                  </a:cubicBezTo>
                  <a:cubicBezTo>
                    <a:pt x="3852418" y="1934718"/>
                    <a:pt x="3852418" y="1934718"/>
                    <a:pt x="3852418" y="1934718"/>
                  </a:cubicBezTo>
                  <a:lnTo>
                    <a:pt x="4165981" y="1066800"/>
                  </a:lnTo>
                  <a:close/>
                </a:path>
              </a:pathLst>
            </a:custGeom>
            <a:solidFill>
              <a:srgbClr val="B4B7B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7617032" y="3733151"/>
            <a:ext cx="3302333" cy="1834947"/>
            <a:chOff x="0" y="0"/>
            <a:chExt cx="4159440" cy="23112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159377" cy="2311146"/>
            </a:xfrm>
            <a:custGeom>
              <a:avLst/>
              <a:gdLst/>
              <a:ahLst/>
              <a:cxnLst/>
              <a:rect l="l" t="t" r="r" b="b"/>
              <a:pathLst>
                <a:path w="4159377" h="2311146">
                  <a:moveTo>
                    <a:pt x="4159377" y="1243076"/>
                  </a:moveTo>
                  <a:cubicBezTo>
                    <a:pt x="3182874" y="1031875"/>
                    <a:pt x="3182874" y="1031875"/>
                    <a:pt x="3182874" y="1031875"/>
                  </a:cubicBezTo>
                  <a:cubicBezTo>
                    <a:pt x="3315462" y="905129"/>
                    <a:pt x="3315462" y="905129"/>
                    <a:pt x="3315462" y="905129"/>
                  </a:cubicBezTo>
                  <a:cubicBezTo>
                    <a:pt x="2959862" y="573278"/>
                    <a:pt x="2489581" y="374142"/>
                    <a:pt x="1965198" y="374142"/>
                  </a:cubicBezTo>
                  <a:cubicBezTo>
                    <a:pt x="886079" y="374142"/>
                    <a:pt x="12065" y="1237107"/>
                    <a:pt x="0" y="2311146"/>
                  </a:cubicBezTo>
                  <a:cubicBezTo>
                    <a:pt x="12065" y="1031875"/>
                    <a:pt x="1054989" y="0"/>
                    <a:pt x="2332863" y="0"/>
                  </a:cubicBezTo>
                  <a:cubicBezTo>
                    <a:pt x="2863342" y="0"/>
                    <a:pt x="3351657" y="175006"/>
                    <a:pt x="3743452" y="476758"/>
                  </a:cubicBezTo>
                  <a:cubicBezTo>
                    <a:pt x="3845941" y="374142"/>
                    <a:pt x="3845941" y="374142"/>
                    <a:pt x="3845941" y="374142"/>
                  </a:cubicBezTo>
                  <a:lnTo>
                    <a:pt x="4159377" y="1243076"/>
                  </a:lnTo>
                  <a:close/>
                </a:path>
              </a:pathLst>
            </a:custGeom>
            <a:solidFill>
              <a:srgbClr val="B4B7BF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7746222" y="4244193"/>
            <a:ext cx="2673535" cy="2675250"/>
            <a:chOff x="0" y="0"/>
            <a:chExt cx="3367440" cy="33696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367405" cy="3369564"/>
            </a:xfrm>
            <a:custGeom>
              <a:avLst/>
              <a:gdLst/>
              <a:ahLst/>
              <a:cxnLst/>
              <a:rect l="l" t="t" r="r" b="b"/>
              <a:pathLst>
                <a:path w="3367405" h="3369564">
                  <a:moveTo>
                    <a:pt x="0" y="1684782"/>
                  </a:moveTo>
                  <a:cubicBezTo>
                    <a:pt x="0" y="754253"/>
                    <a:pt x="753872" y="0"/>
                    <a:pt x="1683766" y="0"/>
                  </a:cubicBezTo>
                  <a:cubicBezTo>
                    <a:pt x="2613660" y="0"/>
                    <a:pt x="3367405" y="754253"/>
                    <a:pt x="3367405" y="1684782"/>
                  </a:cubicBezTo>
                  <a:cubicBezTo>
                    <a:pt x="3367405" y="2615311"/>
                    <a:pt x="2613660" y="3369564"/>
                    <a:pt x="1683766" y="3369564"/>
                  </a:cubicBezTo>
                  <a:cubicBezTo>
                    <a:pt x="753872" y="3369564"/>
                    <a:pt x="0" y="2615311"/>
                    <a:pt x="0" y="1684782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0914221" y="4242478"/>
            <a:ext cx="2674107" cy="2672392"/>
            <a:chOff x="0" y="0"/>
            <a:chExt cx="3368160" cy="3366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368040" cy="3366008"/>
            </a:xfrm>
            <a:custGeom>
              <a:avLst/>
              <a:gdLst/>
              <a:ahLst/>
              <a:cxnLst/>
              <a:rect l="l" t="t" r="r" b="b"/>
              <a:pathLst>
                <a:path w="3368040" h="3366008">
                  <a:moveTo>
                    <a:pt x="0" y="1683004"/>
                  </a:moveTo>
                  <a:cubicBezTo>
                    <a:pt x="0" y="753491"/>
                    <a:pt x="753999" y="0"/>
                    <a:pt x="1684020" y="0"/>
                  </a:cubicBezTo>
                  <a:cubicBezTo>
                    <a:pt x="2614041" y="0"/>
                    <a:pt x="3368040" y="753491"/>
                    <a:pt x="3368040" y="1683004"/>
                  </a:cubicBezTo>
                  <a:cubicBezTo>
                    <a:pt x="3368040" y="2612517"/>
                    <a:pt x="2614041" y="3366008"/>
                    <a:pt x="1684020" y="3366008"/>
                  </a:cubicBezTo>
                  <a:cubicBezTo>
                    <a:pt x="753999" y="3366008"/>
                    <a:pt x="0" y="2612517"/>
                    <a:pt x="0" y="1683004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10767882" y="5530371"/>
            <a:ext cx="3307478" cy="1832661"/>
            <a:chOff x="0" y="0"/>
            <a:chExt cx="4165920" cy="230832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165981" cy="2308352"/>
            </a:xfrm>
            <a:custGeom>
              <a:avLst/>
              <a:gdLst/>
              <a:ahLst/>
              <a:cxnLst/>
              <a:rect l="l" t="t" r="r" b="b"/>
              <a:pathLst>
                <a:path w="4165981" h="2308352">
                  <a:moveTo>
                    <a:pt x="4165981" y="1066800"/>
                  </a:moveTo>
                  <a:cubicBezTo>
                    <a:pt x="3189351" y="1271778"/>
                    <a:pt x="3189351" y="1271778"/>
                    <a:pt x="3189351" y="1271778"/>
                  </a:cubicBezTo>
                  <a:cubicBezTo>
                    <a:pt x="3315970" y="1404366"/>
                    <a:pt x="3315970" y="1404366"/>
                    <a:pt x="3315970" y="1404366"/>
                  </a:cubicBezTo>
                  <a:cubicBezTo>
                    <a:pt x="2966339" y="1735836"/>
                    <a:pt x="2489962" y="1934718"/>
                    <a:pt x="1971548" y="1934718"/>
                  </a:cubicBezTo>
                  <a:cubicBezTo>
                    <a:pt x="892302" y="1934591"/>
                    <a:pt x="18034" y="1072769"/>
                    <a:pt x="0" y="0"/>
                  </a:cubicBezTo>
                  <a:cubicBezTo>
                    <a:pt x="18034" y="1277747"/>
                    <a:pt x="1061085" y="2308352"/>
                    <a:pt x="2339213" y="2308352"/>
                  </a:cubicBezTo>
                  <a:cubicBezTo>
                    <a:pt x="2869692" y="2308352"/>
                    <a:pt x="3358134" y="2133600"/>
                    <a:pt x="3749929" y="1832229"/>
                  </a:cubicBezTo>
                  <a:cubicBezTo>
                    <a:pt x="3852418" y="1934718"/>
                    <a:pt x="3852418" y="1934718"/>
                    <a:pt x="3852418" y="1934718"/>
                  </a:cubicBezTo>
                  <a:lnTo>
                    <a:pt x="4165981" y="1066800"/>
                  </a:lnTo>
                  <a:close/>
                </a:path>
              </a:pathLst>
            </a:custGeom>
            <a:solidFill>
              <a:srgbClr val="B4B7BF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4086156" y="4226472"/>
            <a:ext cx="2673535" cy="2675250"/>
            <a:chOff x="0" y="0"/>
            <a:chExt cx="3367440" cy="33696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367405" cy="3369564"/>
            </a:xfrm>
            <a:custGeom>
              <a:avLst/>
              <a:gdLst/>
              <a:ahLst/>
              <a:cxnLst/>
              <a:rect l="l" t="t" r="r" b="b"/>
              <a:pathLst>
                <a:path w="3367405" h="3369564">
                  <a:moveTo>
                    <a:pt x="0" y="1684782"/>
                  </a:moveTo>
                  <a:cubicBezTo>
                    <a:pt x="0" y="754253"/>
                    <a:pt x="753872" y="0"/>
                    <a:pt x="1683766" y="0"/>
                  </a:cubicBezTo>
                  <a:cubicBezTo>
                    <a:pt x="2613660" y="0"/>
                    <a:pt x="3367405" y="754253"/>
                    <a:pt x="3367405" y="1684782"/>
                  </a:cubicBezTo>
                  <a:cubicBezTo>
                    <a:pt x="3367405" y="2615311"/>
                    <a:pt x="2613660" y="3369564"/>
                    <a:pt x="1683766" y="3369564"/>
                  </a:cubicBezTo>
                  <a:cubicBezTo>
                    <a:pt x="753872" y="3369564"/>
                    <a:pt x="0" y="2615311"/>
                    <a:pt x="0" y="1684782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429585" y="4559780"/>
            <a:ext cx="2130144" cy="404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83"/>
              </a:lnSpc>
            </a:pPr>
            <a:r>
              <a:rPr lang="en-US" sz="2285" spc="29">
                <a:solidFill>
                  <a:srgbClr val="191919"/>
                </a:solidFill>
                <a:latin typeface="Alata"/>
              </a:rPr>
              <a:t>Step 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66628" y="904875"/>
            <a:ext cx="10549380" cy="109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</a:rPr>
              <a:t>Solver for non-linearity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695084" y="4462310"/>
            <a:ext cx="1935716" cy="211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3"/>
              </a:lnSpc>
            </a:pPr>
            <a:r>
              <a:rPr lang="en-US" sz="2285" spc="29">
                <a:solidFill>
                  <a:srgbClr val="191919"/>
                </a:solidFill>
                <a:latin typeface="Alata"/>
              </a:rPr>
              <a:t>Find</a:t>
            </a:r>
          </a:p>
          <a:p>
            <a:pPr algn="ctr">
              <a:lnSpc>
                <a:spcPts val="3383"/>
              </a:lnSpc>
            </a:pPr>
            <a:r>
              <a:rPr lang="en-US" sz="2285" spc="29">
                <a:solidFill>
                  <a:srgbClr val="191919"/>
                </a:solidFill>
                <a:latin typeface="Alata"/>
              </a:rPr>
              <a:t>Strain </a:t>
            </a:r>
          </a:p>
          <a:p>
            <a:pPr marL="0" lvl="0" indent="0" algn="ctr">
              <a:lnSpc>
                <a:spcPts val="3383"/>
              </a:lnSpc>
            </a:pPr>
            <a:r>
              <a:rPr lang="en-US" sz="2285" spc="29">
                <a:solidFill>
                  <a:srgbClr val="191919"/>
                </a:solidFill>
                <a:latin typeface="Alata"/>
              </a:rPr>
              <a:t>[Not same in each direction]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125057" y="4557718"/>
            <a:ext cx="1915864" cy="188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4"/>
              </a:lnSpc>
            </a:pPr>
            <a:r>
              <a:rPr lang="en-US" sz="2030" spc="26">
                <a:solidFill>
                  <a:srgbClr val="191919"/>
                </a:solidFill>
                <a:latin typeface="Alata"/>
              </a:rPr>
              <a:t>Find</a:t>
            </a:r>
          </a:p>
          <a:p>
            <a:pPr algn="ctr">
              <a:lnSpc>
                <a:spcPts val="3004"/>
              </a:lnSpc>
            </a:pPr>
            <a:r>
              <a:rPr lang="en-US" sz="2030" spc="26">
                <a:solidFill>
                  <a:srgbClr val="191919"/>
                </a:solidFill>
                <a:latin typeface="Alata"/>
              </a:rPr>
              <a:t>Stress &amp;</a:t>
            </a:r>
          </a:p>
          <a:p>
            <a:pPr algn="ctr">
              <a:lnSpc>
                <a:spcPts val="3004"/>
              </a:lnSpc>
            </a:pPr>
            <a:r>
              <a:rPr lang="en-US" sz="2030" spc="26">
                <a:solidFill>
                  <a:srgbClr val="191919"/>
                </a:solidFill>
                <a:latin typeface="Alata"/>
              </a:rPr>
              <a:t>E each direction for next step</a:t>
            </a:r>
          </a:p>
          <a:p>
            <a:pPr marL="0" lvl="0" indent="0" algn="ctr">
              <a:lnSpc>
                <a:spcPts val="3004"/>
              </a:lnSpc>
            </a:pPr>
            <a:r>
              <a:rPr lang="en-US" sz="2030" spc="26">
                <a:solidFill>
                  <a:srgbClr val="191919"/>
                </a:solidFill>
                <a:latin typeface="Alata"/>
              </a:rPr>
              <a:t>From HD model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271790" y="4806011"/>
            <a:ext cx="1935716" cy="1690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3"/>
              </a:lnSpc>
            </a:pPr>
            <a:r>
              <a:rPr lang="en-US" sz="2285" spc="29">
                <a:solidFill>
                  <a:srgbClr val="191919"/>
                </a:solidFill>
                <a:latin typeface="Alata"/>
              </a:rPr>
              <a:t>Adjust</a:t>
            </a:r>
          </a:p>
          <a:p>
            <a:pPr algn="ctr">
              <a:lnSpc>
                <a:spcPts val="3383"/>
              </a:lnSpc>
            </a:pPr>
            <a:r>
              <a:rPr lang="en-US" sz="2285" spc="29">
                <a:solidFill>
                  <a:srgbClr val="191919"/>
                </a:solidFill>
                <a:latin typeface="Alata"/>
              </a:rPr>
              <a:t>the D matrix</a:t>
            </a:r>
          </a:p>
          <a:p>
            <a:pPr algn="ctr">
              <a:lnSpc>
                <a:spcPts val="3383"/>
              </a:lnSpc>
            </a:pPr>
            <a:r>
              <a:rPr lang="en-US" sz="2285" spc="29">
                <a:solidFill>
                  <a:srgbClr val="191919"/>
                </a:solidFill>
                <a:latin typeface="Alata"/>
              </a:rPr>
              <a:t>For next step</a:t>
            </a:r>
          </a:p>
          <a:p>
            <a:pPr marL="0" lvl="0" indent="0" algn="ctr">
              <a:lnSpc>
                <a:spcPts val="3383"/>
              </a:lnSpc>
            </a:pPr>
            <a:endParaRPr lang="en-US" sz="2285" spc="29">
              <a:solidFill>
                <a:srgbClr val="191919"/>
              </a:solidFill>
              <a:latin typeface="Alata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4455066" y="5105247"/>
            <a:ext cx="1935716" cy="833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3"/>
              </a:lnSpc>
            </a:pPr>
            <a:r>
              <a:rPr lang="en-US" sz="2285" spc="29">
                <a:solidFill>
                  <a:srgbClr val="191919"/>
                </a:solidFill>
                <a:latin typeface="Alata"/>
              </a:rPr>
              <a:t>Go to</a:t>
            </a:r>
          </a:p>
          <a:p>
            <a:pPr marL="0" lvl="0" indent="0" algn="ctr">
              <a:lnSpc>
                <a:spcPts val="3383"/>
              </a:lnSpc>
            </a:pPr>
            <a:r>
              <a:rPr lang="en-US" sz="2285" spc="29">
                <a:solidFill>
                  <a:srgbClr val="191919"/>
                </a:solidFill>
                <a:latin typeface="Alata"/>
              </a:rPr>
              <a:t>next step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500885" y="5198901"/>
            <a:ext cx="1935716" cy="833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3"/>
              </a:lnSpc>
            </a:pPr>
            <a:r>
              <a:rPr lang="en-US" sz="2285" spc="29">
                <a:solidFill>
                  <a:srgbClr val="191919"/>
                </a:solidFill>
                <a:latin typeface="Alata"/>
              </a:rPr>
              <a:t>use E0</a:t>
            </a:r>
          </a:p>
          <a:p>
            <a:pPr marL="0" lvl="0" indent="0" algn="ctr">
              <a:lnSpc>
                <a:spcPts val="3383"/>
              </a:lnSpc>
            </a:pPr>
            <a:r>
              <a:rPr lang="en-US" sz="2285" spc="29">
                <a:solidFill>
                  <a:srgbClr val="191919"/>
                </a:solidFill>
                <a:latin typeface="Alata"/>
              </a:rPr>
              <a:t>udisp = KG/F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1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876339"/>
            <a:ext cx="18288000" cy="9343505"/>
          </a:xfrm>
          <a:custGeom>
            <a:avLst/>
            <a:gdLst/>
            <a:ahLst/>
            <a:cxnLst/>
            <a:rect l="l" t="t" r="r" b="b"/>
            <a:pathLst>
              <a:path w="18288000" h="9343505">
                <a:moveTo>
                  <a:pt x="18288000" y="0"/>
                </a:moveTo>
                <a:lnTo>
                  <a:pt x="0" y="0"/>
                </a:lnTo>
                <a:lnTo>
                  <a:pt x="0" y="9343505"/>
                </a:lnTo>
                <a:lnTo>
                  <a:pt x="18288000" y="9343505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>
            <a:off x="1266628" y="2192835"/>
            <a:ext cx="6160074" cy="3583151"/>
          </a:xfrm>
          <a:custGeom>
            <a:avLst/>
            <a:gdLst/>
            <a:ahLst/>
            <a:cxnLst/>
            <a:rect l="l" t="t" r="r" b="b"/>
            <a:pathLst>
              <a:path w="6160074" h="3583151">
                <a:moveTo>
                  <a:pt x="0" y="0"/>
                </a:moveTo>
                <a:lnTo>
                  <a:pt x="6160075" y="0"/>
                </a:lnTo>
                <a:lnTo>
                  <a:pt x="6160075" y="3583151"/>
                </a:lnTo>
                <a:lnTo>
                  <a:pt x="0" y="35831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66628" y="5966486"/>
            <a:ext cx="6160074" cy="3401483"/>
          </a:xfrm>
          <a:custGeom>
            <a:avLst/>
            <a:gdLst/>
            <a:ahLst/>
            <a:cxnLst/>
            <a:rect l="l" t="t" r="r" b="b"/>
            <a:pathLst>
              <a:path w="6160074" h="3401483">
                <a:moveTo>
                  <a:pt x="0" y="0"/>
                </a:moveTo>
                <a:lnTo>
                  <a:pt x="6160075" y="0"/>
                </a:lnTo>
                <a:lnTo>
                  <a:pt x="6160075" y="3401483"/>
                </a:lnTo>
                <a:lnTo>
                  <a:pt x="0" y="34014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561791" y="4351187"/>
            <a:ext cx="8697509" cy="2393810"/>
          </a:xfrm>
          <a:custGeom>
            <a:avLst/>
            <a:gdLst/>
            <a:ahLst/>
            <a:cxnLst/>
            <a:rect l="l" t="t" r="r" b="b"/>
            <a:pathLst>
              <a:path w="8697509" h="2393810">
                <a:moveTo>
                  <a:pt x="0" y="0"/>
                </a:moveTo>
                <a:lnTo>
                  <a:pt x="8697509" y="0"/>
                </a:lnTo>
                <a:lnTo>
                  <a:pt x="8697509" y="2393809"/>
                </a:lnTo>
                <a:lnTo>
                  <a:pt x="0" y="239380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66628" y="904875"/>
            <a:ext cx="10549380" cy="109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</a:rPr>
              <a:t>Solver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439</Words>
  <Application>Microsoft Office PowerPoint</Application>
  <PresentationFormat>Custom</PresentationFormat>
  <Paragraphs>89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Canva Sans 1</vt:lpstr>
      <vt:lpstr>Glacial Indifference</vt:lpstr>
      <vt:lpstr>Alata</vt:lpstr>
      <vt:lpstr>Canva Sans 2 Bold</vt:lpstr>
      <vt:lpstr>Arial</vt:lpstr>
      <vt:lpstr>Canva Sans 2 Medium</vt:lpstr>
      <vt:lpstr>Calibri</vt:lpstr>
      <vt:lpstr>Canva Sans 1 Italics</vt:lpstr>
      <vt:lpstr>Canva Sans 2</vt:lpstr>
      <vt:lpstr>Garet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fem presentation</dc:title>
  <cp:lastModifiedBy>Ravisara Sukapiwat</cp:lastModifiedBy>
  <cp:revision>2</cp:revision>
  <dcterms:created xsi:type="dcterms:W3CDTF">2006-08-16T00:00:00Z</dcterms:created>
  <dcterms:modified xsi:type="dcterms:W3CDTF">2024-05-07T08:42:33Z</dcterms:modified>
  <dc:identifier>DAGEP-uPhBM</dc:identifier>
</cp:coreProperties>
</file>

<file path=docProps/thumbnail.jpeg>
</file>